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6"/>
  </p:notesMasterIdLst>
  <p:sldIdLst>
    <p:sldId id="361" r:id="rId2"/>
    <p:sldId id="474" r:id="rId3"/>
    <p:sldId id="475" r:id="rId4"/>
    <p:sldId id="432" r:id="rId5"/>
    <p:sldId id="488" r:id="rId6"/>
    <p:sldId id="490" r:id="rId7"/>
    <p:sldId id="457" r:id="rId8"/>
    <p:sldId id="482" r:id="rId9"/>
    <p:sldId id="483" r:id="rId10"/>
    <p:sldId id="452" r:id="rId11"/>
    <p:sldId id="484" r:id="rId12"/>
    <p:sldId id="491" r:id="rId13"/>
    <p:sldId id="492" r:id="rId14"/>
    <p:sldId id="486" r:id="rId15"/>
  </p:sldIdLst>
  <p:sldSz cx="9144000" cy="5143500" type="screen16x9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96AD"/>
    <a:srgbClr val="415163"/>
    <a:srgbClr val="667F9A"/>
    <a:srgbClr val="F46346"/>
    <a:srgbClr val="8EB3CE"/>
    <a:srgbClr val="00BADB"/>
    <a:srgbClr val="D9D9D9"/>
    <a:srgbClr val="F5FB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 autoAdjust="0"/>
    <p:restoredTop sz="94700" autoAdjust="0"/>
  </p:normalViewPr>
  <p:slideViewPr>
    <p:cSldViewPr>
      <p:cViewPr varScale="1">
        <p:scale>
          <a:sx n="93" d="100"/>
          <a:sy n="93" d="100"/>
        </p:scale>
        <p:origin x="1090" y="77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29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ADD754-F49E-4351-AAFE-19D83F43501C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F6036-E835-44CB-A25A-34C755DFD5D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0685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4499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C8D2F-F443-4A9E-8BD0-6284A4D4D4DE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D914D7-F920-4CFC-9A44-0A24832BAFAD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B1B6A-AEF1-4ACD-BD61-958570690F55}" type="datetimeFigureOut">
              <a:rPr lang="zh-CN" altLang="en-US" smtClean="0"/>
              <a:t>2023/11/8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B991-6BD3-42F2-8A94-1903E942543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 userDrawn="1"/>
        </p:nvSpPr>
        <p:spPr>
          <a:xfrm>
            <a:off x="3539505" y="209550"/>
            <a:ext cx="20649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 Medium" panose="00000600000000000000" pitchFamily="2" charset="0"/>
              </a:rPr>
              <a:t>significance</a:t>
            </a:r>
            <a:endParaRPr lang="zh-CN" altLang="en-US" sz="2400" dirty="0">
              <a:solidFill>
                <a:schemeClr val="tx1">
                  <a:lumMod val="65000"/>
                  <a:lumOff val="35000"/>
                </a:schemeClr>
              </a:solidFill>
              <a:latin typeface="Montserrat Medium" panose="000006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 userDrawn="1"/>
        </p:nvSpPr>
        <p:spPr>
          <a:xfrm>
            <a:off x="2972042" y="285750"/>
            <a:ext cx="31999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 Medium" panose="00000600000000000000" pitchFamily="2" charset="0"/>
              </a:rPr>
              <a:t>Ideas and methods</a:t>
            </a:r>
            <a:endParaRPr lang="zh-CN" altLang="en-US" sz="2400" dirty="0">
              <a:solidFill>
                <a:schemeClr val="tx1">
                  <a:lumMod val="65000"/>
                  <a:lumOff val="35000"/>
                </a:schemeClr>
              </a:solidFill>
              <a:latin typeface="Montserrat Medium" panose="000006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 userDrawn="1"/>
        </p:nvSpPr>
        <p:spPr>
          <a:xfrm>
            <a:off x="2873458" y="285750"/>
            <a:ext cx="3397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 Medium" panose="00000600000000000000" pitchFamily="2" charset="0"/>
              </a:rPr>
              <a:t>Technical difficulties</a:t>
            </a:r>
            <a:endParaRPr lang="zh-CN" altLang="en-US" sz="2400" dirty="0">
              <a:solidFill>
                <a:schemeClr val="tx1">
                  <a:lumMod val="65000"/>
                  <a:lumOff val="35000"/>
                </a:schemeClr>
              </a:solidFill>
              <a:latin typeface="Montserrat Medium" panose="000006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 userDrawn="1"/>
        </p:nvSpPr>
        <p:spPr>
          <a:xfrm>
            <a:off x="3188448" y="209550"/>
            <a:ext cx="27671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 Medium" panose="00000600000000000000" pitchFamily="2" charset="0"/>
              </a:rPr>
              <a:t>Research results</a:t>
            </a:r>
            <a:endParaRPr lang="zh-CN" altLang="en-US" sz="2400" dirty="0">
              <a:solidFill>
                <a:schemeClr val="tx1">
                  <a:lumMod val="65000"/>
                  <a:lumOff val="35000"/>
                </a:schemeClr>
              </a:solidFill>
              <a:latin typeface="Montserrat Medium" panose="000006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 userDrawn="1"/>
        </p:nvSpPr>
        <p:spPr>
          <a:xfrm>
            <a:off x="3713431" y="209550"/>
            <a:ext cx="17171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 Medium" panose="00000600000000000000" pitchFamily="2" charset="0"/>
              </a:rPr>
              <a:t>Summary</a:t>
            </a:r>
            <a:endParaRPr lang="zh-CN" altLang="en-US" sz="2400" dirty="0">
              <a:solidFill>
                <a:schemeClr val="tx1">
                  <a:lumMod val="65000"/>
                  <a:lumOff val="35000"/>
                </a:schemeClr>
              </a:solidFill>
              <a:latin typeface="Montserrat Medium" panose="000006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B1B6A-AEF1-4ACD-BD61-958570690F55}" type="datetimeFigureOut">
              <a:rPr lang="zh-CN" altLang="en-US" smtClean="0"/>
              <a:t>2023/11/8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CB991-6BD3-42F2-8A94-1903E942543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</p:sldLayoutIdLst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13" Type="http://schemas.openxmlformats.org/officeDocument/2006/relationships/slideLayout" Target="../slideLayouts/slideLayout5.xml"/><Relationship Id="rId3" Type="http://schemas.openxmlformats.org/officeDocument/2006/relationships/tags" Target="../tags/tag5.xml"/><Relationship Id="rId7" Type="http://schemas.openxmlformats.org/officeDocument/2006/relationships/tags" Target="../tags/tag9.xml"/><Relationship Id="rId12" Type="http://schemas.openxmlformats.org/officeDocument/2006/relationships/tags" Target="../tags/tag14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1" Type="http://schemas.openxmlformats.org/officeDocument/2006/relationships/tags" Target="../tags/tag13.xml"/><Relationship Id="rId5" Type="http://schemas.openxmlformats.org/officeDocument/2006/relationships/tags" Target="../tags/tag7.xml"/><Relationship Id="rId15" Type="http://schemas.openxmlformats.org/officeDocument/2006/relationships/image" Target="../media/image2.jpeg"/><Relationship Id="rId10" Type="http://schemas.openxmlformats.org/officeDocument/2006/relationships/tags" Target="../tags/tag12.xml"/><Relationship Id="rId4" Type="http://schemas.openxmlformats.org/officeDocument/2006/relationships/tags" Target="../tags/tag6.xml"/><Relationship Id="rId9" Type="http://schemas.openxmlformats.org/officeDocument/2006/relationships/tags" Target="../tags/tag11.xml"/><Relationship Id="rId14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/>
        </p:nvGrpSpPr>
        <p:grpSpPr>
          <a:xfrm flipH="1" flipV="1">
            <a:off x="0" y="1"/>
            <a:ext cx="9144000" cy="3790949"/>
            <a:chOff x="1" y="1352551"/>
            <a:chExt cx="9144000" cy="3790949"/>
          </a:xfrm>
        </p:grpSpPr>
        <p:sp>
          <p:nvSpPr>
            <p:cNvPr id="27" name="任意多边形 26"/>
            <p:cNvSpPr/>
            <p:nvPr/>
          </p:nvSpPr>
          <p:spPr>
            <a:xfrm rot="5400000" flipV="1">
              <a:off x="3138468" y="-919182"/>
              <a:ext cx="3733800" cy="8277266"/>
            </a:xfrm>
            <a:custGeom>
              <a:avLst/>
              <a:gdLst>
                <a:gd name="connsiteX0" fmla="*/ 0 w 3206736"/>
                <a:gd name="connsiteY0" fmla="*/ 6411870 h 6411870"/>
                <a:gd name="connsiteX1" fmla="*/ 2469003 w 3206736"/>
                <a:gd name="connsiteY1" fmla="*/ 6411870 h 6411870"/>
                <a:gd name="connsiteX2" fmla="*/ 3206736 w 3206736"/>
                <a:gd name="connsiteY2" fmla="*/ 4352997 h 6411870"/>
                <a:gd name="connsiteX3" fmla="*/ 3206736 w 3206736"/>
                <a:gd name="connsiteY3" fmla="*/ 0 h 6411870"/>
                <a:gd name="connsiteX4" fmla="*/ 2297495 w 3206736"/>
                <a:gd name="connsiteY4" fmla="*/ 0 h 6411870"/>
                <a:gd name="connsiteX0-1" fmla="*/ 0 w 3206736"/>
                <a:gd name="connsiteY0-2" fmla="*/ 6433814 h 6433814"/>
                <a:gd name="connsiteX1-3" fmla="*/ 2469003 w 3206736"/>
                <a:gd name="connsiteY1-4" fmla="*/ 6433814 h 6433814"/>
                <a:gd name="connsiteX2-5" fmla="*/ 3206736 w 3206736"/>
                <a:gd name="connsiteY2-6" fmla="*/ 4374941 h 6433814"/>
                <a:gd name="connsiteX3-7" fmla="*/ 3206736 w 3206736"/>
                <a:gd name="connsiteY3-8" fmla="*/ 21944 h 6433814"/>
                <a:gd name="connsiteX4-9" fmla="*/ 2582616 w 3206736"/>
                <a:gd name="connsiteY4-10" fmla="*/ 0 h 6433814"/>
                <a:gd name="connsiteX5" fmla="*/ 0 w 3206736"/>
                <a:gd name="connsiteY5" fmla="*/ 6433814 h 6433814"/>
                <a:gd name="connsiteX0-11" fmla="*/ 0 w 3206736"/>
                <a:gd name="connsiteY0-12" fmla="*/ 6433814 h 6433814"/>
                <a:gd name="connsiteX1-13" fmla="*/ 2357434 w 3206736"/>
                <a:gd name="connsiteY1-14" fmla="*/ 6433814 h 6433814"/>
                <a:gd name="connsiteX2-15" fmla="*/ 3206736 w 3206736"/>
                <a:gd name="connsiteY2-16" fmla="*/ 4374941 h 6433814"/>
                <a:gd name="connsiteX3-17" fmla="*/ 3206736 w 3206736"/>
                <a:gd name="connsiteY3-18" fmla="*/ 21944 h 6433814"/>
                <a:gd name="connsiteX4-19" fmla="*/ 2582616 w 3206736"/>
                <a:gd name="connsiteY4-20" fmla="*/ 0 h 6433814"/>
                <a:gd name="connsiteX5-21" fmla="*/ 0 w 3206736"/>
                <a:gd name="connsiteY5-22" fmla="*/ 6433814 h 6433814"/>
                <a:gd name="connsiteX0-23" fmla="*/ 0 w 3206736"/>
                <a:gd name="connsiteY0-24" fmla="*/ 6444786 h 6444786"/>
                <a:gd name="connsiteX1-25" fmla="*/ 2357434 w 3206736"/>
                <a:gd name="connsiteY1-26" fmla="*/ 6444786 h 6444786"/>
                <a:gd name="connsiteX2-27" fmla="*/ 3206736 w 3206736"/>
                <a:gd name="connsiteY2-28" fmla="*/ 4385913 h 6444786"/>
                <a:gd name="connsiteX3-29" fmla="*/ 3206736 w 3206736"/>
                <a:gd name="connsiteY3-30" fmla="*/ 32916 h 6444786"/>
                <a:gd name="connsiteX4-31" fmla="*/ 2669392 w 3206736"/>
                <a:gd name="connsiteY4-32" fmla="*/ 0 h 6444786"/>
                <a:gd name="connsiteX5-33" fmla="*/ 0 w 3206736"/>
                <a:gd name="connsiteY5-34" fmla="*/ 6444786 h 6444786"/>
                <a:gd name="connsiteX0-35" fmla="*/ 0 w 3367891"/>
                <a:gd name="connsiteY0-36" fmla="*/ 6455758 h 6455758"/>
                <a:gd name="connsiteX1-37" fmla="*/ 2357434 w 3367891"/>
                <a:gd name="connsiteY1-38" fmla="*/ 6455758 h 6455758"/>
                <a:gd name="connsiteX2-39" fmla="*/ 3206736 w 3367891"/>
                <a:gd name="connsiteY2-40" fmla="*/ 4396885 h 6455758"/>
                <a:gd name="connsiteX3-41" fmla="*/ 3367891 w 3367891"/>
                <a:gd name="connsiteY3-42" fmla="*/ 0 h 6455758"/>
                <a:gd name="connsiteX4-43" fmla="*/ 2669392 w 3367891"/>
                <a:gd name="connsiteY4-44" fmla="*/ 10972 h 6455758"/>
                <a:gd name="connsiteX5-45" fmla="*/ 0 w 3367891"/>
                <a:gd name="connsiteY5-46" fmla="*/ 6455758 h 6455758"/>
                <a:gd name="connsiteX0-47" fmla="*/ 0 w 3367891"/>
                <a:gd name="connsiteY0-48" fmla="*/ 6455758 h 6455758"/>
                <a:gd name="connsiteX1-49" fmla="*/ 2357434 w 3367891"/>
                <a:gd name="connsiteY1-50" fmla="*/ 6455758 h 6455758"/>
                <a:gd name="connsiteX2-51" fmla="*/ 3367891 w 3367891"/>
                <a:gd name="connsiteY2-52" fmla="*/ 4056755 h 6455758"/>
                <a:gd name="connsiteX3-53" fmla="*/ 3367891 w 3367891"/>
                <a:gd name="connsiteY3-54" fmla="*/ 0 h 6455758"/>
                <a:gd name="connsiteX4-55" fmla="*/ 2669392 w 3367891"/>
                <a:gd name="connsiteY4-56" fmla="*/ 10972 h 6455758"/>
                <a:gd name="connsiteX5-57" fmla="*/ 0 w 3367891"/>
                <a:gd name="connsiteY5-58" fmla="*/ 6455758 h 6455758"/>
                <a:gd name="connsiteX0-59" fmla="*/ 0 w 3367891"/>
                <a:gd name="connsiteY0-60" fmla="*/ 6455758 h 6455758"/>
                <a:gd name="connsiteX1-61" fmla="*/ 2357434 w 3367891"/>
                <a:gd name="connsiteY1-62" fmla="*/ 6455758 h 6455758"/>
                <a:gd name="connsiteX2-63" fmla="*/ 3367891 w 3367891"/>
                <a:gd name="connsiteY2-64" fmla="*/ 4056755 h 6455758"/>
                <a:gd name="connsiteX3-65" fmla="*/ 3343098 w 3367891"/>
                <a:gd name="connsiteY3-66" fmla="*/ 0 h 6455758"/>
                <a:gd name="connsiteX4-67" fmla="*/ 2669392 w 3367891"/>
                <a:gd name="connsiteY4-68" fmla="*/ 10972 h 6455758"/>
                <a:gd name="connsiteX5-69" fmla="*/ 0 w 3367891"/>
                <a:gd name="connsiteY5-70" fmla="*/ 6455758 h 6455758"/>
                <a:gd name="connsiteX0-71" fmla="*/ 0 w 3367891"/>
                <a:gd name="connsiteY0-72" fmla="*/ 6455758 h 6455758"/>
                <a:gd name="connsiteX1-73" fmla="*/ 1502071 w 3367891"/>
                <a:gd name="connsiteY1-74" fmla="*/ 6444786 h 6455758"/>
                <a:gd name="connsiteX2-75" fmla="*/ 3367891 w 3367891"/>
                <a:gd name="connsiteY2-76" fmla="*/ 4056755 h 6455758"/>
                <a:gd name="connsiteX3-77" fmla="*/ 3343098 w 3367891"/>
                <a:gd name="connsiteY3-78" fmla="*/ 0 h 6455758"/>
                <a:gd name="connsiteX4-79" fmla="*/ 2669392 w 3367891"/>
                <a:gd name="connsiteY4-80" fmla="*/ 10972 h 6455758"/>
                <a:gd name="connsiteX5-81" fmla="*/ 0 w 3367891"/>
                <a:gd name="connsiteY5-82" fmla="*/ 6455758 h 6455758"/>
                <a:gd name="connsiteX0-83" fmla="*/ 0 w 3380288"/>
                <a:gd name="connsiteY0-84" fmla="*/ 6455758 h 6455758"/>
                <a:gd name="connsiteX1-85" fmla="*/ 1502071 w 3380288"/>
                <a:gd name="connsiteY1-86" fmla="*/ 6444786 h 6455758"/>
                <a:gd name="connsiteX2-87" fmla="*/ 3380288 w 3380288"/>
                <a:gd name="connsiteY2-88" fmla="*/ 1094333 h 6455758"/>
                <a:gd name="connsiteX3-89" fmla="*/ 3343098 w 3380288"/>
                <a:gd name="connsiteY3-90" fmla="*/ 0 h 6455758"/>
                <a:gd name="connsiteX4-91" fmla="*/ 2669392 w 3380288"/>
                <a:gd name="connsiteY4-92" fmla="*/ 10972 h 6455758"/>
                <a:gd name="connsiteX5-93" fmla="*/ 0 w 3380288"/>
                <a:gd name="connsiteY5-94" fmla="*/ 6455758 h 645575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21" y="connsiteY5-22"/>
                </a:cxn>
              </a:cxnLst>
              <a:rect l="l" t="t" r="r" b="b"/>
              <a:pathLst>
                <a:path w="3380288" h="6455758">
                  <a:moveTo>
                    <a:pt x="0" y="6455758"/>
                  </a:moveTo>
                  <a:lnTo>
                    <a:pt x="1502071" y="6444786"/>
                  </a:lnTo>
                  <a:lnTo>
                    <a:pt x="3380288" y="1094333"/>
                  </a:lnTo>
                  <a:lnTo>
                    <a:pt x="3343098" y="0"/>
                  </a:lnTo>
                  <a:lnTo>
                    <a:pt x="2669392" y="10972"/>
                  </a:lnTo>
                  <a:cubicBezTo>
                    <a:pt x="1903560" y="2148262"/>
                    <a:pt x="765832" y="4318468"/>
                    <a:pt x="0" y="645575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350">
                <a:latin typeface="Montserrat Medium" panose="00000600000000000000" pitchFamily="2" charset="0"/>
                <a:cs typeface="Montserrat Medium" panose="00000600000000000000" pitchFamily="2" charset="0"/>
              </a:endParaRPr>
            </a:p>
          </p:txBody>
        </p:sp>
        <p:sp>
          <p:nvSpPr>
            <p:cNvPr id="22" name="任意多边形 21"/>
            <p:cNvSpPr/>
            <p:nvPr/>
          </p:nvSpPr>
          <p:spPr>
            <a:xfrm rot="5400000" flipV="1">
              <a:off x="2799065" y="-1201435"/>
              <a:ext cx="3545871" cy="9144000"/>
            </a:xfrm>
            <a:custGeom>
              <a:avLst/>
              <a:gdLst>
                <a:gd name="connsiteX0" fmla="*/ 0 w 3545871"/>
                <a:gd name="connsiteY0" fmla="*/ 9144000 h 9144000"/>
                <a:gd name="connsiteX1" fmla="*/ 2318117 w 3545871"/>
                <a:gd name="connsiteY1" fmla="*/ 9144000 h 9144000"/>
                <a:gd name="connsiteX2" fmla="*/ 3545871 w 3545871"/>
                <a:gd name="connsiteY2" fmla="*/ 5746171 h 9144000"/>
                <a:gd name="connsiteX3" fmla="*/ 3545871 w 3545871"/>
                <a:gd name="connsiteY3" fmla="*/ 0 h 9144000"/>
                <a:gd name="connsiteX4" fmla="*/ 3304047 w 3545871"/>
                <a:gd name="connsiteY4" fmla="*/ 0 h 914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45871" h="9144000">
                  <a:moveTo>
                    <a:pt x="0" y="9144000"/>
                  </a:moveTo>
                  <a:lnTo>
                    <a:pt x="2318117" y="9144000"/>
                  </a:lnTo>
                  <a:lnTo>
                    <a:pt x="3545871" y="5746171"/>
                  </a:lnTo>
                  <a:lnTo>
                    <a:pt x="3545871" y="0"/>
                  </a:lnTo>
                  <a:lnTo>
                    <a:pt x="3304047" y="0"/>
                  </a:lnTo>
                  <a:close/>
                </a:path>
              </a:pathLst>
            </a:custGeom>
            <a:blipFill dpi="0" rotWithShape="0">
              <a:blip r:embed="rId3"/>
              <a:srcRect/>
              <a:stretch>
                <a:fillRect t="-58000" b="-23000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>
                <a:latin typeface="Montserrat Medium" panose="00000600000000000000" pitchFamily="2" charset="0"/>
                <a:cs typeface="Montserrat Medium" panose="00000600000000000000" pitchFamily="2" charset="0"/>
              </a:endParaRPr>
            </a:p>
          </p:txBody>
        </p:sp>
      </p:grpSp>
      <p:sp>
        <p:nvSpPr>
          <p:cNvPr id="31" name="椭圆 30"/>
          <p:cNvSpPr/>
          <p:nvPr/>
        </p:nvSpPr>
        <p:spPr>
          <a:xfrm rot="5400000" flipH="1" flipV="1">
            <a:off x="1069693" y="2343150"/>
            <a:ext cx="1926332" cy="1926332"/>
          </a:xfrm>
          <a:prstGeom prst="ellipse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Montserrat Medium" panose="00000600000000000000" pitchFamily="2" charset="0"/>
              <a:cs typeface="Montserrat Medium" panose="00000600000000000000" pitchFamily="2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216381" y="2911209"/>
            <a:ext cx="55794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000" dirty="0" smtClean="0">
                <a:solidFill>
                  <a:schemeClr val="accent1"/>
                </a:solidFill>
                <a:latin typeface="源樣明體 B" panose="02020700000000000000" pitchFamily="18" charset="-120"/>
                <a:ea typeface="源樣明體 B" panose="02020700000000000000" pitchFamily="18" charset="-120"/>
                <a:cs typeface="Montserrat Medium" panose="00000600000000000000" pitchFamily="2" charset="0"/>
              </a:rPr>
              <a:t>選送學生出國實習計畫申請說明</a:t>
            </a:r>
            <a:r>
              <a:rPr lang="en-US" altLang="zh-TW" sz="3000" dirty="0" smtClean="0">
                <a:solidFill>
                  <a:schemeClr val="accent1"/>
                </a:solidFill>
                <a:latin typeface="源樣明體 B" panose="02020700000000000000" pitchFamily="18" charset="-120"/>
                <a:ea typeface="源樣明體 B" panose="02020700000000000000" pitchFamily="18" charset="-120"/>
                <a:cs typeface="Montserrat Medium" panose="00000600000000000000" pitchFamily="2" charset="0"/>
              </a:rPr>
              <a:t/>
            </a:r>
            <a:br>
              <a:rPr lang="en-US" altLang="zh-TW" sz="3000" dirty="0" smtClean="0">
                <a:solidFill>
                  <a:schemeClr val="accent1"/>
                </a:solidFill>
                <a:latin typeface="源樣明體 B" panose="02020700000000000000" pitchFamily="18" charset="-120"/>
                <a:ea typeface="源樣明體 B" panose="02020700000000000000" pitchFamily="18" charset="-120"/>
                <a:cs typeface="Montserrat Medium" panose="00000600000000000000" pitchFamily="2" charset="0"/>
              </a:rPr>
            </a:br>
            <a:r>
              <a:rPr lang="en-US" altLang="zh-TW" sz="3000" dirty="0" smtClean="0">
                <a:solidFill>
                  <a:schemeClr val="accent1"/>
                </a:solidFill>
                <a:latin typeface="源樣明體 B" panose="02020700000000000000" pitchFamily="18" charset="-120"/>
                <a:ea typeface="源樣明體 B" panose="02020700000000000000" pitchFamily="18" charset="-120"/>
                <a:cs typeface="Montserrat Medium" panose="00000600000000000000" pitchFamily="2" charset="0"/>
              </a:rPr>
              <a:t>(</a:t>
            </a:r>
            <a:r>
              <a:rPr lang="zh-TW" altLang="en-US" sz="3000" dirty="0" smtClean="0">
                <a:solidFill>
                  <a:schemeClr val="accent1"/>
                </a:solidFill>
                <a:latin typeface="源樣明體 B" panose="02020700000000000000" pitchFamily="18" charset="-120"/>
                <a:ea typeface="源樣明體 B" panose="02020700000000000000" pitchFamily="18" charset="-120"/>
                <a:cs typeface="Montserrat Medium" panose="00000600000000000000" pitchFamily="2" charset="0"/>
              </a:rPr>
              <a:t>含學海築夢</a:t>
            </a:r>
            <a:r>
              <a:rPr lang="en-US" altLang="zh-TW" sz="3000" dirty="0" smtClean="0">
                <a:solidFill>
                  <a:schemeClr val="accent1"/>
                </a:solidFill>
                <a:latin typeface="源樣明體 B" panose="02020700000000000000" pitchFamily="18" charset="-120"/>
                <a:ea typeface="源樣明體 B" panose="02020700000000000000" pitchFamily="18" charset="-120"/>
                <a:cs typeface="Montserrat Medium" panose="00000600000000000000" pitchFamily="2" charset="0"/>
              </a:rPr>
              <a:t>)</a:t>
            </a:r>
            <a:endParaRPr lang="en-US" altLang="zh-CN" sz="3000" dirty="0">
              <a:solidFill>
                <a:schemeClr val="accent1"/>
              </a:solidFill>
              <a:latin typeface="源樣明體 B" panose="02020700000000000000" pitchFamily="18" charset="-120"/>
              <a:ea typeface="源樣明體 B" panose="02020700000000000000" pitchFamily="18" charset="-120"/>
              <a:cs typeface="Montserrat Medium" panose="00000600000000000000" pitchFamily="2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7247" y="2999197"/>
            <a:ext cx="14398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b="1" dirty="0" smtClean="0">
                <a:solidFill>
                  <a:schemeClr val="bg1"/>
                </a:solidFill>
                <a:latin typeface="+mn-ea"/>
                <a:cs typeface="Montserrat Medium" panose="00000600000000000000" pitchFamily="2" charset="0"/>
              </a:rPr>
              <a:t>2024</a:t>
            </a:r>
            <a:r>
              <a:rPr lang="zh-TW" altLang="en-US" sz="3200" b="1" dirty="0" smtClean="0">
                <a:solidFill>
                  <a:schemeClr val="bg1"/>
                </a:solidFill>
                <a:latin typeface="+mn-ea"/>
                <a:cs typeface="Montserrat Medium" panose="00000600000000000000" pitchFamily="2" charset="0"/>
              </a:rPr>
              <a:t>年</a:t>
            </a:r>
            <a:endParaRPr lang="zh-CN" altLang="en-US" sz="3200" b="1" dirty="0">
              <a:solidFill>
                <a:schemeClr val="bg1"/>
              </a:solidFill>
              <a:latin typeface="+mn-ea"/>
              <a:cs typeface="Montserrat Medium" panose="00000600000000000000" pitchFamily="2" charset="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8405" y="4629150"/>
            <a:ext cx="1905000" cy="42144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8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ooter Placeholder 29"/>
          <p:cNvSpPr>
            <a:spLocks noGrp="1"/>
          </p:cNvSpPr>
          <p:nvPr>
            <p:ph type="ftr" sz="quarter" idx="4294967295"/>
          </p:nvPr>
        </p:nvSpPr>
        <p:spPr>
          <a:xfrm>
            <a:off x="0" y="4884738"/>
            <a:ext cx="3086100" cy="198437"/>
          </a:xfrm>
        </p:spPr>
        <p:txBody>
          <a:bodyPr/>
          <a:lstStyle/>
          <a:p>
            <a:r>
              <a:rPr lang="en-GB" dirty="0">
                <a:latin typeface="Montserrat Medium" panose="00000600000000000000" pitchFamily="2" charset="0"/>
                <a:cs typeface="Montserrat Medium" panose="00000600000000000000" pitchFamily="2" charset="0"/>
              </a:rPr>
              <a:t> 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4294967295"/>
          </p:nvPr>
        </p:nvSpPr>
        <p:spPr>
          <a:xfrm>
            <a:off x="0" y="4884738"/>
            <a:ext cx="254000" cy="198437"/>
          </a:xfrm>
        </p:spPr>
        <p:txBody>
          <a:bodyPr/>
          <a:lstStyle/>
          <a:p>
            <a:fld id="{F38B1AB7-65BE-463D-9AF3-0E306DDDB8CD}" type="slidenum">
              <a:rPr lang="en-GB" smtClean="0">
                <a:latin typeface="Montserrat Medium" panose="00000600000000000000" pitchFamily="2" charset="0"/>
                <a:cs typeface="Montserrat Medium" panose="00000600000000000000" pitchFamily="2" charset="0"/>
              </a:rPr>
              <a:t>10</a:t>
            </a:fld>
            <a:endParaRPr lang="en-GB" dirty="0">
              <a:latin typeface="Montserrat Medium" panose="00000600000000000000" pitchFamily="2" charset="0"/>
              <a:cs typeface="Montserrat Medium" panose="00000600000000000000" pitchFamily="2" charset="0"/>
            </a:endParaRPr>
          </a:p>
        </p:txBody>
      </p:sp>
      <p:sp>
        <p:nvSpPr>
          <p:cNvPr id="3" name="Cylinder 2"/>
          <p:cNvSpPr/>
          <p:nvPr/>
        </p:nvSpPr>
        <p:spPr>
          <a:xfrm rot="5400000">
            <a:off x="4518762" y="-1696301"/>
            <a:ext cx="163626" cy="8715375"/>
          </a:xfrm>
          <a:prstGeom prst="can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atin typeface="Montserrat Medium" panose="00000600000000000000" pitchFamily="2" charset="0"/>
              <a:ea typeface="字魂35号-经典雅黑" panose="02000000000000000000" pitchFamily="2" charset="-122"/>
              <a:cs typeface="Montserrat Medium" panose="00000600000000000000" pitchFamily="2" charset="0"/>
            </a:endParaRPr>
          </a:p>
        </p:txBody>
      </p:sp>
      <p:sp>
        <p:nvSpPr>
          <p:cNvPr id="4" name="Teardrop 3"/>
          <p:cNvSpPr/>
          <p:nvPr/>
        </p:nvSpPr>
        <p:spPr>
          <a:xfrm rot="5400000">
            <a:off x="767424" y="1365136"/>
            <a:ext cx="1214438" cy="1214438"/>
          </a:xfrm>
          <a:prstGeom prst="teardrop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latin typeface="Montserrat Medium" panose="00000600000000000000" pitchFamily="2" charset="0"/>
              <a:cs typeface="Montserrat Medium" panose="00000600000000000000" pitchFamily="2" charset="0"/>
            </a:endParaRPr>
          </a:p>
        </p:txBody>
      </p:sp>
      <p:sp>
        <p:nvSpPr>
          <p:cNvPr id="5" name="Teardrop 4"/>
          <p:cNvSpPr/>
          <p:nvPr/>
        </p:nvSpPr>
        <p:spPr>
          <a:xfrm rot="5400000">
            <a:off x="2258086" y="1365136"/>
            <a:ext cx="1214438" cy="1214438"/>
          </a:xfrm>
          <a:prstGeom prst="teardrop">
            <a:avLst/>
          </a:prstGeom>
          <a:solidFill>
            <a:schemeClr val="accent2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>
              <a:latin typeface="Montserrat Medium" panose="00000600000000000000" pitchFamily="2" charset="0"/>
              <a:cs typeface="Montserrat Medium" panose="00000600000000000000" pitchFamily="2" charset="0"/>
            </a:endParaRPr>
          </a:p>
        </p:txBody>
      </p:sp>
      <p:sp>
        <p:nvSpPr>
          <p:cNvPr id="6" name="Teardrop 5"/>
          <p:cNvSpPr/>
          <p:nvPr/>
        </p:nvSpPr>
        <p:spPr>
          <a:xfrm rot="5400000">
            <a:off x="3748749" y="1365136"/>
            <a:ext cx="1214438" cy="1214438"/>
          </a:xfrm>
          <a:prstGeom prst="teardrop">
            <a:avLst/>
          </a:prstGeom>
          <a:solidFill>
            <a:schemeClr val="accent3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>
              <a:latin typeface="Montserrat Medium" panose="00000600000000000000" pitchFamily="2" charset="0"/>
              <a:cs typeface="Montserrat Medium" panose="00000600000000000000" pitchFamily="2" charset="0"/>
            </a:endParaRPr>
          </a:p>
        </p:txBody>
      </p:sp>
      <p:sp>
        <p:nvSpPr>
          <p:cNvPr id="7" name="Teardrop 6"/>
          <p:cNvSpPr/>
          <p:nvPr/>
        </p:nvSpPr>
        <p:spPr>
          <a:xfrm rot="5400000">
            <a:off x="5239411" y="1365136"/>
            <a:ext cx="1214438" cy="1214438"/>
          </a:xfrm>
          <a:prstGeom prst="teardrop">
            <a:avLst/>
          </a:prstGeom>
          <a:solidFill>
            <a:schemeClr val="accent5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>
              <a:latin typeface="Montserrat Medium" panose="00000600000000000000" pitchFamily="2" charset="0"/>
              <a:cs typeface="Montserrat Medium" panose="00000600000000000000" pitchFamily="2" charset="0"/>
            </a:endParaRPr>
          </a:p>
        </p:txBody>
      </p:sp>
      <p:sp>
        <p:nvSpPr>
          <p:cNvPr id="8" name="Teardrop 7"/>
          <p:cNvSpPr/>
          <p:nvPr/>
        </p:nvSpPr>
        <p:spPr>
          <a:xfrm rot="5400000">
            <a:off x="6730074" y="1365136"/>
            <a:ext cx="1214438" cy="1214438"/>
          </a:xfrm>
          <a:prstGeom prst="teardrop">
            <a:avLst/>
          </a:prstGeom>
          <a:solidFill>
            <a:schemeClr val="accent6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>
              <a:latin typeface="Montserrat Medium" panose="00000600000000000000" pitchFamily="2" charset="0"/>
              <a:cs typeface="Montserrat Medium" panose="00000600000000000000" pitchFamily="2" charset="0"/>
            </a:endParaRPr>
          </a:p>
        </p:txBody>
      </p:sp>
      <p:sp>
        <p:nvSpPr>
          <p:cNvPr id="9" name="Teardrop 8"/>
          <p:cNvSpPr/>
          <p:nvPr/>
        </p:nvSpPr>
        <p:spPr>
          <a:xfrm>
            <a:off x="1471129" y="2743201"/>
            <a:ext cx="510733" cy="510733"/>
          </a:xfrm>
          <a:prstGeom prst="teardrop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latin typeface="Montserrat Medium" panose="00000600000000000000" pitchFamily="2" charset="0"/>
                <a:ea typeface="字魂35号-经典雅黑" panose="02000000000000000000" pitchFamily="2" charset="-122"/>
                <a:cs typeface="Montserrat Medium" panose="00000600000000000000" pitchFamily="2" charset="0"/>
              </a:rPr>
              <a:t>01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72366" y="3252061"/>
            <a:ext cx="12618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TW" alt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tserrat Medium" panose="00000600000000000000" pitchFamily="2" charset="0"/>
                <a:ea typeface="字魂35号-经典雅黑" panose="02000000000000000000" pitchFamily="2" charset="-122"/>
                <a:cs typeface="Montserrat Medium" panose="00000600000000000000" pitchFamily="2" charset="0"/>
              </a:rPr>
              <a:t>計畫主持人撰寫</a:t>
            </a:r>
            <a:endParaRPr lang="en-US" altLang="zh-CN" sz="1200" b="1" dirty="0">
              <a:solidFill>
                <a:schemeClr val="tx1">
                  <a:lumMod val="65000"/>
                  <a:lumOff val="35000"/>
                </a:schemeClr>
              </a:solidFill>
              <a:latin typeface="Montserrat Medium" panose="00000600000000000000" pitchFamily="2" charset="0"/>
              <a:ea typeface="字魂35号-经典雅黑" panose="02000000000000000000" pitchFamily="2" charset="-122"/>
              <a:cs typeface="Montserrat Medium" panose="000006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22806" y="3453527"/>
            <a:ext cx="127699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1000" dirty="0" smtClean="0">
                <a:solidFill>
                  <a:srgbClr val="8296AD"/>
                </a:solidFill>
                <a:latin typeface="源樣明體 B" panose="02020700000000000000" pitchFamily="18" charset="-120"/>
                <a:ea typeface="源樣明體 B" panose="02020700000000000000" pitchFamily="18" charset="-120"/>
                <a:cs typeface="Montserrat Medium" panose="00000600000000000000" pitchFamily="2" charset="0"/>
              </a:rPr>
              <a:t>1,500-2,000</a:t>
            </a:r>
            <a:r>
              <a:rPr lang="zh-TW" altLang="en-US" sz="1000" dirty="0" smtClean="0">
                <a:solidFill>
                  <a:srgbClr val="8296AD"/>
                </a:solidFill>
                <a:latin typeface="源樣明體 B" panose="02020700000000000000" pitchFamily="18" charset="-120"/>
                <a:ea typeface="源樣明體 B" panose="02020700000000000000" pitchFamily="18" charset="-120"/>
                <a:cs typeface="Montserrat Medium" panose="00000600000000000000" pitchFamily="2" charset="0"/>
              </a:rPr>
              <a:t>字</a:t>
            </a:r>
            <a:endParaRPr lang="en-GB" sz="1000" dirty="0">
              <a:solidFill>
                <a:srgbClr val="8296AD"/>
              </a:solidFill>
              <a:latin typeface="源樣明體 B" panose="02020700000000000000" pitchFamily="18" charset="-120"/>
              <a:ea typeface="源樣明體 B" panose="02020700000000000000" pitchFamily="18" charset="-120"/>
              <a:cs typeface="Montserrat Medium" panose="00000600000000000000" pitchFamily="2" charset="0"/>
            </a:endParaRPr>
          </a:p>
        </p:txBody>
      </p:sp>
      <p:sp>
        <p:nvSpPr>
          <p:cNvPr id="12" name="Teardrop 11"/>
          <p:cNvSpPr/>
          <p:nvPr/>
        </p:nvSpPr>
        <p:spPr>
          <a:xfrm>
            <a:off x="2954736" y="2741328"/>
            <a:ext cx="510733" cy="510733"/>
          </a:xfrm>
          <a:prstGeom prst="teardrop">
            <a:avLst/>
          </a:prstGeom>
          <a:solidFill>
            <a:schemeClr val="accent2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latin typeface="Montserrat Medium" panose="00000600000000000000" pitchFamily="2" charset="0"/>
                <a:ea typeface="字魂35号-经典雅黑" panose="02000000000000000000" pitchFamily="2" charset="-122"/>
                <a:cs typeface="Montserrat Medium" panose="00000600000000000000" pitchFamily="2" charset="0"/>
              </a:rPr>
              <a:t>02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415336" y="3248314"/>
            <a:ext cx="1176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源樣明體 B" panose="02020700000000000000" pitchFamily="18" charset="-120"/>
                <a:ea typeface="源樣明體 B" panose="02020700000000000000" pitchFamily="18" charset="-120"/>
                <a:cs typeface="Montserrat Medium" panose="00000600000000000000" pitchFamily="2" charset="0"/>
              </a:rPr>
              <a:t>計畫主持人與實習機構聯絡</a:t>
            </a:r>
            <a:endParaRPr lang="en-US" altLang="zh-CN" sz="1200" b="1" dirty="0">
              <a:solidFill>
                <a:schemeClr val="tx1">
                  <a:lumMod val="65000"/>
                  <a:lumOff val="35000"/>
                </a:schemeClr>
              </a:solidFill>
              <a:latin typeface="源樣明體 B" panose="02020700000000000000" pitchFamily="18" charset="-120"/>
              <a:ea typeface="源樣明體 B" panose="02020700000000000000" pitchFamily="18" charset="-120"/>
              <a:cs typeface="Montserrat Medium" panose="00000600000000000000" pitchFamily="2" charset="0"/>
            </a:endParaRPr>
          </a:p>
        </p:txBody>
      </p:sp>
      <p:sp>
        <p:nvSpPr>
          <p:cNvPr id="15" name="Teardrop 14"/>
          <p:cNvSpPr/>
          <p:nvPr/>
        </p:nvSpPr>
        <p:spPr>
          <a:xfrm>
            <a:off x="4438344" y="2741328"/>
            <a:ext cx="510733" cy="510733"/>
          </a:xfrm>
          <a:prstGeom prst="teardrop">
            <a:avLst/>
          </a:prstGeom>
          <a:solidFill>
            <a:schemeClr val="accent3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latin typeface="Montserrat Medium" panose="00000600000000000000" pitchFamily="2" charset="0"/>
                <a:ea typeface="字魂35号-经典雅黑" panose="02000000000000000000" pitchFamily="2" charset="-122"/>
                <a:cs typeface="Montserrat Medium" panose="00000600000000000000" pitchFamily="2" charset="0"/>
              </a:rPr>
              <a:t>03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978417" y="3259208"/>
            <a:ext cx="12618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TW" alt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源樣明體 B" panose="02020700000000000000" pitchFamily="18" charset="-120"/>
                <a:ea typeface="源樣明體 B" panose="02020700000000000000" pitchFamily="18" charset="-120"/>
                <a:cs typeface="Montserrat Medium" panose="00000600000000000000" pitchFamily="2" charset="0"/>
              </a:rPr>
              <a:t>計畫主持人彙整</a:t>
            </a:r>
            <a:endParaRPr lang="en-US" altLang="zh-CN" sz="1200" b="1" dirty="0">
              <a:solidFill>
                <a:schemeClr val="tx1">
                  <a:lumMod val="65000"/>
                  <a:lumOff val="35000"/>
                </a:schemeClr>
              </a:solidFill>
              <a:latin typeface="源樣明體 B" panose="02020700000000000000" pitchFamily="18" charset="-120"/>
              <a:ea typeface="源樣明體 B" panose="02020700000000000000" pitchFamily="18" charset="-120"/>
              <a:cs typeface="Montserrat Medium" panose="00000600000000000000" pitchFamily="2" charset="0"/>
            </a:endParaRPr>
          </a:p>
        </p:txBody>
      </p:sp>
      <p:sp>
        <p:nvSpPr>
          <p:cNvPr id="18" name="Teardrop 17"/>
          <p:cNvSpPr/>
          <p:nvPr/>
        </p:nvSpPr>
        <p:spPr>
          <a:xfrm>
            <a:off x="5921951" y="2739454"/>
            <a:ext cx="510733" cy="510733"/>
          </a:xfrm>
          <a:prstGeom prst="teardrop">
            <a:avLst/>
          </a:prstGeom>
          <a:solidFill>
            <a:schemeClr val="accent5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latin typeface="Montserrat Medium" panose="00000600000000000000" pitchFamily="2" charset="0"/>
                <a:ea typeface="字魂35号-经典雅黑" panose="02000000000000000000" pitchFamily="2" charset="-122"/>
                <a:cs typeface="Montserrat Medium" panose="00000600000000000000" pitchFamily="2" charset="0"/>
              </a:rPr>
              <a:t>04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684854" y="3248314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TW" alt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源樣明體 B" panose="02020700000000000000" pitchFamily="18" charset="-120"/>
                <a:ea typeface="源樣明體 B" panose="02020700000000000000" pitchFamily="18" charset="-120"/>
                <a:cs typeface="Montserrat Medium" panose="00000600000000000000" pitchFamily="2" charset="0"/>
              </a:rPr>
              <a:t>學生填寫</a:t>
            </a:r>
            <a:endParaRPr lang="en-US" altLang="zh-CN" sz="1200" b="1" dirty="0">
              <a:solidFill>
                <a:schemeClr val="tx1">
                  <a:lumMod val="65000"/>
                  <a:lumOff val="35000"/>
                </a:schemeClr>
              </a:solidFill>
              <a:latin typeface="源樣明體 B" panose="02020700000000000000" pitchFamily="18" charset="-120"/>
              <a:ea typeface="源樣明體 B" panose="02020700000000000000" pitchFamily="18" charset="-120"/>
              <a:cs typeface="Montserrat Medium" panose="00000600000000000000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480200" y="3453527"/>
            <a:ext cx="127699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1000" dirty="0" smtClean="0">
                <a:solidFill>
                  <a:srgbClr val="8296AD"/>
                </a:solidFill>
                <a:latin typeface="源樣明體 B" panose="02020700000000000000" pitchFamily="18" charset="-120"/>
                <a:ea typeface="源樣明體 B" panose="02020700000000000000" pitchFamily="18" charset="-120"/>
                <a:cs typeface="Montserrat Medium" panose="00000600000000000000" pitchFamily="2" charset="0"/>
              </a:rPr>
              <a:t>須經學系學程用印</a:t>
            </a:r>
            <a:endParaRPr lang="en-GB" sz="1000" dirty="0">
              <a:solidFill>
                <a:srgbClr val="8296AD"/>
              </a:solidFill>
              <a:latin typeface="源樣明體 B" panose="02020700000000000000" pitchFamily="18" charset="-120"/>
              <a:ea typeface="源樣明體 B" panose="02020700000000000000" pitchFamily="18" charset="-120"/>
              <a:cs typeface="Montserrat Medium" panose="00000600000000000000" pitchFamily="2" charset="0"/>
            </a:endParaRPr>
          </a:p>
        </p:txBody>
      </p:sp>
      <p:sp>
        <p:nvSpPr>
          <p:cNvPr id="21" name="Teardrop 20"/>
          <p:cNvSpPr/>
          <p:nvPr/>
        </p:nvSpPr>
        <p:spPr>
          <a:xfrm>
            <a:off x="7405558" y="2743201"/>
            <a:ext cx="510733" cy="510733"/>
          </a:xfrm>
          <a:prstGeom prst="teardrop">
            <a:avLst/>
          </a:prstGeom>
          <a:solidFill>
            <a:schemeClr val="accent6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latin typeface="Montserrat Medium" panose="00000600000000000000" pitchFamily="2" charset="0"/>
                <a:ea typeface="字魂35号-经典雅黑" panose="02000000000000000000" pitchFamily="2" charset="-122"/>
                <a:cs typeface="Montserrat Medium" panose="00000600000000000000" pitchFamily="2" charset="0"/>
              </a:rPr>
              <a:t>05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168460" y="3252061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TW" alt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源樣明體 B" panose="02020700000000000000" pitchFamily="18" charset="-120"/>
                <a:ea typeface="源樣明體 B" panose="02020700000000000000" pitchFamily="18" charset="-120"/>
                <a:cs typeface="Montserrat Medium" panose="00000600000000000000" pitchFamily="2" charset="0"/>
              </a:rPr>
              <a:t>學生申請</a:t>
            </a:r>
            <a:endParaRPr lang="en-US" altLang="zh-CN" sz="1200" b="1" dirty="0">
              <a:solidFill>
                <a:schemeClr val="tx1">
                  <a:lumMod val="65000"/>
                  <a:lumOff val="35000"/>
                </a:schemeClr>
              </a:solidFill>
              <a:latin typeface="源樣明體 B" panose="02020700000000000000" pitchFamily="18" charset="-120"/>
              <a:ea typeface="源樣明體 B" panose="02020700000000000000" pitchFamily="18" charset="-120"/>
              <a:cs typeface="Montserrat Medium" panose="00000600000000000000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972585" y="3491986"/>
            <a:ext cx="1409415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900" dirty="0" smtClean="0">
                <a:solidFill>
                  <a:srgbClr val="8296AD"/>
                </a:solidFill>
                <a:latin typeface="源樣明體 B" panose="02020700000000000000" pitchFamily="18" charset="-120"/>
                <a:ea typeface="源樣明體 B" panose="02020700000000000000" pitchFamily="18" charset="-120"/>
                <a:cs typeface="Montserrat Medium" panose="00000600000000000000" pitchFamily="2" charset="0"/>
              </a:rPr>
              <a:t>操行成績須在</a:t>
            </a:r>
            <a:r>
              <a:rPr lang="en-US" altLang="zh-TW" sz="900" dirty="0" smtClean="0">
                <a:solidFill>
                  <a:srgbClr val="8296AD"/>
                </a:solidFill>
                <a:latin typeface="源樣明體 B" panose="02020700000000000000" pitchFamily="18" charset="-120"/>
                <a:ea typeface="源樣明體 B" panose="02020700000000000000" pitchFamily="18" charset="-120"/>
                <a:cs typeface="Montserrat Medium" panose="00000600000000000000" pitchFamily="2" charset="0"/>
              </a:rPr>
              <a:t>86</a:t>
            </a:r>
            <a:r>
              <a:rPr lang="zh-TW" altLang="en-US" sz="900" dirty="0" smtClean="0">
                <a:solidFill>
                  <a:srgbClr val="8296AD"/>
                </a:solidFill>
                <a:latin typeface="源樣明體 B" panose="02020700000000000000" pitchFamily="18" charset="-120"/>
                <a:ea typeface="源樣明體 B" panose="02020700000000000000" pitchFamily="18" charset="-120"/>
                <a:cs typeface="Montserrat Medium" panose="00000600000000000000" pitchFamily="2" charset="0"/>
              </a:rPr>
              <a:t>分以上</a:t>
            </a:r>
            <a:endParaRPr lang="en-GB" sz="900" dirty="0">
              <a:solidFill>
                <a:srgbClr val="8296AD"/>
              </a:solidFill>
              <a:latin typeface="源樣明體 B" panose="02020700000000000000" pitchFamily="18" charset="-120"/>
              <a:ea typeface="源樣明體 B" panose="02020700000000000000" pitchFamily="18" charset="-120"/>
              <a:cs typeface="Montserrat Medium" panose="000006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78582" y="1755057"/>
            <a:ext cx="113211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350" b="1" dirty="0" smtClean="0">
                <a:solidFill>
                  <a:schemeClr val="bg1"/>
                </a:solidFill>
                <a:latin typeface="源樣明體 B" panose="02020700000000000000" pitchFamily="18" charset="-120"/>
                <a:ea typeface="源樣明體 B" panose="02020700000000000000" pitchFamily="18" charset="-120"/>
                <a:cs typeface="Montserrat Medium" panose="00000600000000000000" pitchFamily="2" charset="0"/>
              </a:rPr>
              <a:t>實習計畫書</a:t>
            </a:r>
            <a:endParaRPr lang="en-US" altLang="zh-CN" sz="1350" b="1" dirty="0">
              <a:solidFill>
                <a:schemeClr val="bg1"/>
              </a:solidFill>
              <a:latin typeface="源樣明體 B" panose="02020700000000000000" pitchFamily="18" charset="-120"/>
              <a:ea typeface="源樣明體 B" panose="02020700000000000000" pitchFamily="18" charset="-120"/>
              <a:cs typeface="Montserrat Medium" panose="000006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340409" y="1729982"/>
            <a:ext cx="113211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350" b="1" dirty="0">
                <a:solidFill>
                  <a:schemeClr val="bg1"/>
                </a:solidFill>
                <a:latin typeface="源樣明體 B" panose="02020700000000000000" pitchFamily="18" charset="-120"/>
                <a:ea typeface="源樣明體 B" panose="02020700000000000000" pitchFamily="18" charset="-120"/>
                <a:cs typeface="Montserrat Medium" panose="00000600000000000000" pitchFamily="2" charset="0"/>
              </a:rPr>
              <a:t>實習機構同意</a:t>
            </a:r>
            <a:r>
              <a:rPr lang="zh-TW" altLang="en-US" sz="1350" b="1" dirty="0" smtClean="0">
                <a:solidFill>
                  <a:schemeClr val="bg1"/>
                </a:solidFill>
                <a:latin typeface="源樣明體 B" panose="02020700000000000000" pitchFamily="18" charset="-120"/>
                <a:ea typeface="源樣明體 B" panose="02020700000000000000" pitchFamily="18" charset="-120"/>
                <a:cs typeface="Montserrat Medium" panose="00000600000000000000" pitchFamily="2" charset="0"/>
              </a:rPr>
              <a:t>書或合約</a:t>
            </a:r>
            <a:endParaRPr lang="en-US" altLang="zh-CN" sz="1350" b="1" dirty="0">
              <a:solidFill>
                <a:schemeClr val="bg1"/>
              </a:solidFill>
              <a:latin typeface="源樣明體 B" panose="02020700000000000000" pitchFamily="18" charset="-120"/>
              <a:ea typeface="源樣明體 B" panose="02020700000000000000" pitchFamily="18" charset="-120"/>
              <a:cs typeface="Montserrat Medium" panose="000006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798756" y="1757876"/>
            <a:ext cx="119813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350" b="1" dirty="0" smtClean="0">
                <a:solidFill>
                  <a:schemeClr val="bg1"/>
                </a:solidFill>
                <a:latin typeface="源樣明體 B" panose="02020700000000000000" pitchFamily="18" charset="-120"/>
                <a:ea typeface="源樣明體 B" panose="02020700000000000000" pitchFamily="18" charset="-120"/>
                <a:cs typeface="Montserrat Medium" panose="00000600000000000000" pitchFamily="2" charset="0"/>
              </a:rPr>
              <a:t>學生名冊</a:t>
            </a:r>
            <a:endParaRPr lang="en-US" altLang="zh-CN" sz="1350" b="1" dirty="0">
              <a:solidFill>
                <a:schemeClr val="bg1"/>
              </a:solidFill>
              <a:latin typeface="源樣明體 B" panose="02020700000000000000" pitchFamily="18" charset="-120"/>
              <a:ea typeface="源樣明體 B" panose="02020700000000000000" pitchFamily="18" charset="-120"/>
              <a:cs typeface="Montserrat Medium" panose="000006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331846" y="1757876"/>
            <a:ext cx="113211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350" dirty="0" smtClean="0">
                <a:solidFill>
                  <a:schemeClr val="bg1"/>
                </a:solidFill>
                <a:latin typeface="源樣明體 B" panose="02020700000000000000" pitchFamily="18" charset="-120"/>
                <a:ea typeface="源樣明體 B" panose="02020700000000000000" pitchFamily="18" charset="-120"/>
                <a:cs typeface="Montserrat Medium" panose="00000600000000000000" pitchFamily="2" charset="0"/>
              </a:rPr>
              <a:t>學生基本資料表</a:t>
            </a:r>
            <a:endParaRPr lang="en-US" altLang="zh-CN" sz="1350" dirty="0">
              <a:solidFill>
                <a:schemeClr val="bg1"/>
              </a:solidFill>
              <a:latin typeface="源樣明體 B" panose="02020700000000000000" pitchFamily="18" charset="-120"/>
              <a:ea typeface="源樣明體 B" panose="02020700000000000000" pitchFamily="18" charset="-120"/>
              <a:cs typeface="Montserrat Medium" panose="00000600000000000000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730074" y="1757875"/>
            <a:ext cx="124571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350" dirty="0" smtClean="0">
                <a:solidFill>
                  <a:schemeClr val="bg1"/>
                </a:solidFill>
                <a:latin typeface="源樣明體 B" panose="02020700000000000000" pitchFamily="18" charset="-120"/>
                <a:ea typeface="源樣明體 B" panose="02020700000000000000" pitchFamily="18" charset="-120"/>
                <a:cs typeface="Montserrat Medium" panose="00000600000000000000" pitchFamily="2" charset="0"/>
              </a:rPr>
              <a:t>在</a:t>
            </a:r>
            <a:r>
              <a:rPr lang="zh-TW" altLang="en-US" sz="1350" dirty="0">
                <a:solidFill>
                  <a:schemeClr val="bg1"/>
                </a:solidFill>
                <a:latin typeface="源樣明體 B" panose="02020700000000000000" pitchFamily="18" charset="-120"/>
                <a:ea typeface="源樣明體 B" panose="02020700000000000000" pitchFamily="18" charset="-120"/>
                <a:cs typeface="Montserrat Medium" panose="00000600000000000000" pitchFamily="2" charset="0"/>
              </a:rPr>
              <a:t>校成績單</a:t>
            </a:r>
            <a:endParaRPr lang="en-US" altLang="zh-CN" sz="1350" dirty="0">
              <a:solidFill>
                <a:schemeClr val="bg1"/>
              </a:solidFill>
              <a:latin typeface="源樣明體 B" panose="02020700000000000000" pitchFamily="18" charset="-120"/>
              <a:ea typeface="源樣明體 B" panose="02020700000000000000" pitchFamily="18" charset="-120"/>
              <a:cs typeface="Montserrat Medium" panose="00000600000000000000" pitchFamily="2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592184" y="209550"/>
            <a:ext cx="1647227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文本框 37"/>
          <p:cNvSpPr txBox="1"/>
          <p:nvPr/>
        </p:nvSpPr>
        <p:spPr>
          <a:xfrm>
            <a:off x="3277397" y="392517"/>
            <a:ext cx="3207676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TW" altLang="en-US" sz="4000" b="1" spc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源樣明體 B" panose="02020700000000000000" pitchFamily="18" charset="-120"/>
                <a:ea typeface="源樣明體 B" panose="02020700000000000000" pitchFamily="18" charset="-120"/>
                <a:cs typeface="Montserrat Medium" panose="00000600000000000000" pitchFamily="2" charset="0"/>
              </a:rPr>
              <a:t>應</a:t>
            </a:r>
            <a:r>
              <a:rPr lang="zh-TW" altLang="en-US" sz="4000" b="1" spc="600" dirty="0">
                <a:solidFill>
                  <a:schemeClr val="tx1">
                    <a:lumMod val="65000"/>
                    <a:lumOff val="35000"/>
                  </a:schemeClr>
                </a:solidFill>
                <a:latin typeface="源樣明體 B" panose="02020700000000000000" pitchFamily="18" charset="-120"/>
                <a:ea typeface="源樣明體 B" panose="02020700000000000000" pitchFamily="18" charset="-120"/>
                <a:cs typeface="Montserrat Medium" panose="00000600000000000000" pitchFamily="2" charset="0"/>
              </a:rPr>
              <a:t>備文件</a:t>
            </a:r>
            <a:endParaRPr lang="en-US" altLang="zh-CN" sz="4000" b="1" spc="600" dirty="0">
              <a:solidFill>
                <a:schemeClr val="tx1">
                  <a:lumMod val="65000"/>
                  <a:lumOff val="35000"/>
                </a:schemeClr>
              </a:solidFill>
              <a:latin typeface="源樣明體 B" panose="02020700000000000000" pitchFamily="18" charset="-120"/>
              <a:ea typeface="源樣明體 B" panose="02020700000000000000" pitchFamily="18" charset="-120"/>
              <a:cs typeface="Montserrat Medium" panose="00000600000000000000" pitchFamily="2" charset="0"/>
            </a:endParaRPr>
          </a:p>
        </p:txBody>
      </p:sp>
      <p:sp>
        <p:nvSpPr>
          <p:cNvPr id="33" name="文字方塊 32"/>
          <p:cNvSpPr txBox="1"/>
          <p:nvPr/>
        </p:nvSpPr>
        <p:spPr>
          <a:xfrm>
            <a:off x="-12357" y="18020"/>
            <a:ext cx="42033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b="1" dirty="0">
                <a:solidFill>
                  <a:srgbClr val="8296AD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2024</a:t>
            </a:r>
            <a:r>
              <a:rPr lang="zh-TW" altLang="en-US" sz="1400" b="1" dirty="0">
                <a:solidFill>
                  <a:srgbClr val="8296AD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年選送學生出國實習計畫申請說明</a:t>
            </a:r>
          </a:p>
        </p:txBody>
      </p:sp>
      <p:pic>
        <p:nvPicPr>
          <p:cNvPr id="34" name="圖片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8405" y="4629150"/>
            <a:ext cx="1905000" cy="42144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"/>
                            </p:stCondLst>
                            <p:childTnLst>
                              <p:par>
                                <p:cTn id="5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500"/>
                            </p:stCondLst>
                            <p:childTnLst>
                              <p:par>
                                <p:cTn id="6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500"/>
                            </p:stCondLst>
                            <p:childTnLst>
                              <p:par>
                                <p:cTn id="7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000"/>
                            </p:stCondLst>
                            <p:childTnLst>
                              <p:par>
                                <p:cTn id="7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7500"/>
                            </p:stCondLst>
                            <p:childTnLst>
                              <p:par>
                                <p:cTn id="8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80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8500"/>
                            </p:stCondLst>
                            <p:childTnLst>
                              <p:par>
                                <p:cTn id="9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9000"/>
                            </p:stCondLst>
                            <p:childTnLst>
                              <p:par>
                                <p:cTn id="10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9500"/>
                            </p:stCondLst>
                            <p:childTnLst>
                              <p:par>
                                <p:cTn id="106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1" grpId="0"/>
      <p:bldP spid="12" grpId="0" animBg="1"/>
      <p:bldP spid="13" grpId="0"/>
      <p:bldP spid="15" grpId="0" animBg="1"/>
      <p:bldP spid="16" grpId="0"/>
      <p:bldP spid="18" grpId="0" animBg="1"/>
      <p:bldP spid="19" grpId="0"/>
      <p:bldP spid="20" grpId="0"/>
      <p:bldP spid="21" grpId="0" animBg="1"/>
      <p:bldP spid="22" grpId="0"/>
      <p:bldP spid="23" grpId="0"/>
      <p:bldP spid="24" grpId="0"/>
      <p:bldP spid="25" grpId="0"/>
      <p:bldP spid="26" grpId="0"/>
      <p:bldP spid="27" grpId="0"/>
      <p:bldP spid="28" grpId="0"/>
      <p:bldP spid="3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/>
        </p:nvGrpSpPr>
        <p:grpSpPr>
          <a:xfrm>
            <a:off x="1" y="1597629"/>
            <a:ext cx="9144000" cy="3545871"/>
            <a:chOff x="1" y="1597629"/>
            <a:chExt cx="9144000" cy="3545871"/>
          </a:xfrm>
        </p:grpSpPr>
        <p:sp>
          <p:nvSpPr>
            <p:cNvPr id="27" name="任意多边形 26"/>
            <p:cNvSpPr/>
            <p:nvPr/>
          </p:nvSpPr>
          <p:spPr>
            <a:xfrm rot="5400000" flipV="1">
              <a:off x="2525574" y="326051"/>
              <a:ext cx="3206736" cy="6411870"/>
            </a:xfrm>
            <a:custGeom>
              <a:avLst/>
              <a:gdLst>
                <a:gd name="connsiteX0" fmla="*/ 0 w 3206736"/>
                <a:gd name="connsiteY0" fmla="*/ 6411870 h 6411870"/>
                <a:gd name="connsiteX1" fmla="*/ 2469003 w 3206736"/>
                <a:gd name="connsiteY1" fmla="*/ 6411870 h 6411870"/>
                <a:gd name="connsiteX2" fmla="*/ 3206736 w 3206736"/>
                <a:gd name="connsiteY2" fmla="*/ 4352997 h 6411870"/>
                <a:gd name="connsiteX3" fmla="*/ 3206736 w 3206736"/>
                <a:gd name="connsiteY3" fmla="*/ 0 h 6411870"/>
                <a:gd name="connsiteX4" fmla="*/ 2297495 w 3206736"/>
                <a:gd name="connsiteY4" fmla="*/ 0 h 6411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06736" h="6411870">
                  <a:moveTo>
                    <a:pt x="0" y="6411870"/>
                  </a:moveTo>
                  <a:lnTo>
                    <a:pt x="2469003" y="6411870"/>
                  </a:lnTo>
                  <a:lnTo>
                    <a:pt x="3206736" y="4352997"/>
                  </a:lnTo>
                  <a:lnTo>
                    <a:pt x="3206736" y="0"/>
                  </a:lnTo>
                  <a:lnTo>
                    <a:pt x="229749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350">
                <a:latin typeface="Montserrat Medium" panose="00000600000000000000" pitchFamily="2" charset="0"/>
                <a:cs typeface="Montserrat Medium" panose="00000600000000000000" pitchFamily="2" charset="0"/>
              </a:endParaRPr>
            </a:p>
          </p:txBody>
        </p:sp>
        <p:sp>
          <p:nvSpPr>
            <p:cNvPr id="22" name="任意多边形 21"/>
            <p:cNvSpPr/>
            <p:nvPr/>
          </p:nvSpPr>
          <p:spPr>
            <a:xfrm rot="5400000" flipV="1">
              <a:off x="2799065" y="-1201435"/>
              <a:ext cx="3545871" cy="9144000"/>
            </a:xfrm>
            <a:custGeom>
              <a:avLst/>
              <a:gdLst>
                <a:gd name="connsiteX0" fmla="*/ 0 w 3545871"/>
                <a:gd name="connsiteY0" fmla="*/ 9144000 h 9144000"/>
                <a:gd name="connsiteX1" fmla="*/ 2318117 w 3545871"/>
                <a:gd name="connsiteY1" fmla="*/ 9144000 h 9144000"/>
                <a:gd name="connsiteX2" fmla="*/ 3545871 w 3545871"/>
                <a:gd name="connsiteY2" fmla="*/ 5746171 h 9144000"/>
                <a:gd name="connsiteX3" fmla="*/ 3545871 w 3545871"/>
                <a:gd name="connsiteY3" fmla="*/ 0 h 9144000"/>
                <a:gd name="connsiteX4" fmla="*/ 3304047 w 3545871"/>
                <a:gd name="connsiteY4" fmla="*/ 0 h 914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45871" h="9144000">
                  <a:moveTo>
                    <a:pt x="0" y="9144000"/>
                  </a:moveTo>
                  <a:lnTo>
                    <a:pt x="2318117" y="9144000"/>
                  </a:lnTo>
                  <a:lnTo>
                    <a:pt x="3545871" y="5746171"/>
                  </a:lnTo>
                  <a:lnTo>
                    <a:pt x="3545871" y="0"/>
                  </a:lnTo>
                  <a:lnTo>
                    <a:pt x="3304047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>
                <a:latin typeface="Montserrat Medium" panose="00000600000000000000" pitchFamily="2" charset="0"/>
                <a:cs typeface="Montserrat Medium" panose="00000600000000000000" pitchFamily="2" charset="0"/>
              </a:endParaRPr>
            </a:p>
          </p:txBody>
        </p:sp>
      </p:grpSp>
      <p:sp>
        <p:nvSpPr>
          <p:cNvPr id="31" name="椭圆 30"/>
          <p:cNvSpPr/>
          <p:nvPr/>
        </p:nvSpPr>
        <p:spPr>
          <a:xfrm rot="16200000" flipH="1">
            <a:off x="6147401" y="1170197"/>
            <a:ext cx="1553953" cy="155395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Montserrat Medium" panose="00000600000000000000" pitchFamily="2" charset="0"/>
              <a:cs typeface="Montserrat Medium" panose="00000600000000000000" pitchFamily="2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6477000" y="1622716"/>
            <a:ext cx="934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chemeClr val="accent2"/>
                </a:solidFill>
                <a:latin typeface="Montserrat Medium" panose="00000600000000000000" pitchFamily="2" charset="0"/>
                <a:cs typeface="Montserrat Medium" panose="00000600000000000000" pitchFamily="2" charset="0"/>
              </a:rPr>
              <a:t>04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1162379" y="1413524"/>
            <a:ext cx="5761998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TW" altLang="en-US" sz="4800" b="1" spc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源樣明體 B" panose="02020700000000000000" pitchFamily="18" charset="-120"/>
                <a:ea typeface="源樣明體 B" panose="02020700000000000000" pitchFamily="18" charset="-120"/>
                <a:cs typeface="Montserrat Medium" panose="00000600000000000000" pitchFamily="2" charset="0"/>
              </a:rPr>
              <a:t>計畫核定公告</a:t>
            </a:r>
            <a:endParaRPr lang="en-US" altLang="zh-CN" sz="4800" b="1" spc="600" dirty="0">
              <a:solidFill>
                <a:schemeClr val="tx1">
                  <a:lumMod val="65000"/>
                  <a:lumOff val="35000"/>
                </a:schemeClr>
              </a:solidFill>
              <a:latin typeface="源樣明體 B" panose="02020700000000000000" pitchFamily="18" charset="-120"/>
              <a:ea typeface="源樣明體 B" panose="02020700000000000000" pitchFamily="18" charset="-120"/>
              <a:cs typeface="Montserrat Medium" panose="00000600000000000000" pitchFamily="2" charset="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1161171" y="2487849"/>
            <a:ext cx="41412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>
                <a:solidFill>
                  <a:srgbClr val="F46346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113</a:t>
            </a:r>
            <a:r>
              <a:rPr lang="zh-TW" altLang="en-US" sz="2000" dirty="0">
                <a:solidFill>
                  <a:srgbClr val="F46346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年</a:t>
            </a:r>
            <a:r>
              <a:rPr lang="en-US" altLang="zh-TW" sz="2000" dirty="0">
                <a:solidFill>
                  <a:srgbClr val="F46346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6</a:t>
            </a:r>
            <a:r>
              <a:rPr lang="zh-TW" altLang="en-US" sz="2000" dirty="0">
                <a:solidFill>
                  <a:srgbClr val="F46346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月</a:t>
            </a:r>
            <a:r>
              <a:rPr lang="en-US" altLang="zh-TW" sz="2000" dirty="0">
                <a:solidFill>
                  <a:srgbClr val="F46346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25</a:t>
            </a:r>
            <a:r>
              <a:rPr lang="zh-TW" altLang="en-US" sz="2000" dirty="0">
                <a:solidFill>
                  <a:srgbClr val="F46346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日前</a:t>
            </a:r>
            <a:r>
              <a:rPr lang="zh-TW" altLang="en-US" sz="2000" dirty="0">
                <a:solidFill>
                  <a:srgbClr val="667F9A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通知計畫主持人</a:t>
            </a:r>
          </a:p>
        </p:txBody>
      </p:sp>
      <p:sp>
        <p:nvSpPr>
          <p:cNvPr id="10" name="文字方塊 9"/>
          <p:cNvSpPr txBox="1"/>
          <p:nvPr/>
        </p:nvSpPr>
        <p:spPr>
          <a:xfrm>
            <a:off x="-12357" y="18020"/>
            <a:ext cx="42033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b="1" dirty="0">
                <a:solidFill>
                  <a:srgbClr val="8296AD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2024</a:t>
            </a:r>
            <a:r>
              <a:rPr lang="zh-TW" altLang="en-US" sz="1400" b="1" dirty="0">
                <a:solidFill>
                  <a:srgbClr val="8296AD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年選送學生出國實習計畫申請說明</a:t>
            </a:r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8405" y="4629150"/>
            <a:ext cx="1905000" cy="42144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4" grpId="0"/>
      <p:bldP spid="3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/>
        </p:nvGrpSpPr>
        <p:grpSpPr>
          <a:xfrm>
            <a:off x="0" y="1622716"/>
            <a:ext cx="9144000" cy="3545871"/>
            <a:chOff x="1" y="1597629"/>
            <a:chExt cx="9144000" cy="3545871"/>
          </a:xfrm>
        </p:grpSpPr>
        <p:sp>
          <p:nvSpPr>
            <p:cNvPr id="27" name="任意多边形 26"/>
            <p:cNvSpPr/>
            <p:nvPr/>
          </p:nvSpPr>
          <p:spPr>
            <a:xfrm rot="5400000" flipV="1">
              <a:off x="2525574" y="326051"/>
              <a:ext cx="3206736" cy="6411870"/>
            </a:xfrm>
            <a:custGeom>
              <a:avLst/>
              <a:gdLst>
                <a:gd name="connsiteX0" fmla="*/ 0 w 3206736"/>
                <a:gd name="connsiteY0" fmla="*/ 6411870 h 6411870"/>
                <a:gd name="connsiteX1" fmla="*/ 2469003 w 3206736"/>
                <a:gd name="connsiteY1" fmla="*/ 6411870 h 6411870"/>
                <a:gd name="connsiteX2" fmla="*/ 3206736 w 3206736"/>
                <a:gd name="connsiteY2" fmla="*/ 4352997 h 6411870"/>
                <a:gd name="connsiteX3" fmla="*/ 3206736 w 3206736"/>
                <a:gd name="connsiteY3" fmla="*/ 0 h 6411870"/>
                <a:gd name="connsiteX4" fmla="*/ 2297495 w 3206736"/>
                <a:gd name="connsiteY4" fmla="*/ 0 h 6411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06736" h="6411870">
                  <a:moveTo>
                    <a:pt x="0" y="6411870"/>
                  </a:moveTo>
                  <a:lnTo>
                    <a:pt x="2469003" y="6411870"/>
                  </a:lnTo>
                  <a:lnTo>
                    <a:pt x="3206736" y="4352997"/>
                  </a:lnTo>
                  <a:lnTo>
                    <a:pt x="3206736" y="0"/>
                  </a:lnTo>
                  <a:lnTo>
                    <a:pt x="229749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350">
                <a:latin typeface="Montserrat Medium" panose="00000600000000000000" pitchFamily="2" charset="0"/>
                <a:cs typeface="Montserrat Medium" panose="00000600000000000000" pitchFamily="2" charset="0"/>
              </a:endParaRPr>
            </a:p>
          </p:txBody>
        </p:sp>
        <p:sp>
          <p:nvSpPr>
            <p:cNvPr id="22" name="任意多边形 21"/>
            <p:cNvSpPr/>
            <p:nvPr/>
          </p:nvSpPr>
          <p:spPr>
            <a:xfrm rot="5400000" flipV="1">
              <a:off x="2799065" y="-1201435"/>
              <a:ext cx="3545871" cy="9144000"/>
            </a:xfrm>
            <a:custGeom>
              <a:avLst/>
              <a:gdLst>
                <a:gd name="connsiteX0" fmla="*/ 0 w 3545871"/>
                <a:gd name="connsiteY0" fmla="*/ 9144000 h 9144000"/>
                <a:gd name="connsiteX1" fmla="*/ 2318117 w 3545871"/>
                <a:gd name="connsiteY1" fmla="*/ 9144000 h 9144000"/>
                <a:gd name="connsiteX2" fmla="*/ 3545871 w 3545871"/>
                <a:gd name="connsiteY2" fmla="*/ 5746171 h 9144000"/>
                <a:gd name="connsiteX3" fmla="*/ 3545871 w 3545871"/>
                <a:gd name="connsiteY3" fmla="*/ 0 h 9144000"/>
                <a:gd name="connsiteX4" fmla="*/ 3304047 w 3545871"/>
                <a:gd name="connsiteY4" fmla="*/ 0 h 914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45871" h="9144000">
                  <a:moveTo>
                    <a:pt x="0" y="9144000"/>
                  </a:moveTo>
                  <a:lnTo>
                    <a:pt x="2318117" y="9144000"/>
                  </a:lnTo>
                  <a:lnTo>
                    <a:pt x="3545871" y="5746171"/>
                  </a:lnTo>
                  <a:lnTo>
                    <a:pt x="3545871" y="0"/>
                  </a:lnTo>
                  <a:lnTo>
                    <a:pt x="3304047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>
                <a:latin typeface="Montserrat Medium" panose="00000600000000000000" pitchFamily="2" charset="0"/>
                <a:cs typeface="Montserrat Medium" panose="00000600000000000000" pitchFamily="2" charset="0"/>
              </a:endParaRPr>
            </a:p>
          </p:txBody>
        </p:sp>
      </p:grpSp>
      <p:sp>
        <p:nvSpPr>
          <p:cNvPr id="31" name="椭圆 30"/>
          <p:cNvSpPr/>
          <p:nvPr/>
        </p:nvSpPr>
        <p:spPr>
          <a:xfrm rot="16200000" flipH="1">
            <a:off x="6147401" y="1170197"/>
            <a:ext cx="1553953" cy="155395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Montserrat Medium" panose="00000600000000000000" pitchFamily="2" charset="0"/>
              <a:cs typeface="Montserrat Medium" panose="00000600000000000000" pitchFamily="2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6477000" y="1622716"/>
            <a:ext cx="934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solidFill>
                  <a:schemeClr val="accent2"/>
                </a:solidFill>
                <a:latin typeface="Montserrat Medium" panose="00000600000000000000" pitchFamily="2" charset="0"/>
                <a:cs typeface="Montserrat Medium" panose="00000600000000000000" pitchFamily="2" charset="0"/>
              </a:rPr>
              <a:t>0</a:t>
            </a:r>
            <a:r>
              <a:rPr lang="en-US" altLang="zh-TW" sz="3600" b="1" dirty="0" smtClean="0">
                <a:solidFill>
                  <a:schemeClr val="accent2"/>
                </a:solidFill>
                <a:latin typeface="Montserrat Medium" panose="00000600000000000000" pitchFamily="2" charset="0"/>
                <a:cs typeface="Montserrat Medium" panose="00000600000000000000" pitchFamily="2" charset="0"/>
              </a:rPr>
              <a:t>5</a:t>
            </a:r>
            <a:endParaRPr lang="en-US" altLang="zh-CN" sz="3600" b="1" dirty="0">
              <a:solidFill>
                <a:schemeClr val="accent2"/>
              </a:solidFill>
              <a:latin typeface="Montserrat Medium" panose="00000600000000000000" pitchFamily="2" charset="0"/>
              <a:cs typeface="Montserrat Medium" panose="00000600000000000000" pitchFamily="2" charset="0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1162379" y="1772270"/>
            <a:ext cx="5761998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TW" altLang="en-US" sz="4800" b="1" spc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源樣明體 B" panose="02020700000000000000" pitchFamily="18" charset="-120"/>
                <a:ea typeface="源樣明體 B" panose="02020700000000000000" pitchFamily="18" charset="-120"/>
                <a:cs typeface="Montserrat Medium" panose="00000600000000000000" pitchFamily="2" charset="0"/>
              </a:rPr>
              <a:t>其他注意事項</a:t>
            </a:r>
            <a:endParaRPr lang="en-US" altLang="zh-CN" sz="4800" b="1" spc="600" dirty="0">
              <a:solidFill>
                <a:schemeClr val="tx1">
                  <a:lumMod val="65000"/>
                  <a:lumOff val="35000"/>
                </a:schemeClr>
              </a:solidFill>
              <a:latin typeface="源樣明體 B" panose="02020700000000000000" pitchFamily="18" charset="-120"/>
              <a:ea typeface="源樣明體 B" panose="02020700000000000000" pitchFamily="18" charset="-120"/>
              <a:cs typeface="Montserrat Medium" panose="00000600000000000000" pitchFamily="2" charset="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-12357" y="18020"/>
            <a:ext cx="42033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b="1" dirty="0">
                <a:solidFill>
                  <a:srgbClr val="8296AD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2024</a:t>
            </a:r>
            <a:r>
              <a:rPr lang="zh-TW" altLang="en-US" sz="1400" b="1" dirty="0">
                <a:solidFill>
                  <a:srgbClr val="8296AD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年選送學生出國實習計畫申請說明</a:t>
            </a:r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8405" y="4629150"/>
            <a:ext cx="1905000" cy="421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805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4" grpId="0"/>
      <p:bldP spid="3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任意多边形 21"/>
          <p:cNvSpPr/>
          <p:nvPr/>
        </p:nvSpPr>
        <p:spPr>
          <a:xfrm rot="5400000" flipV="1">
            <a:off x="2799064" y="-1176348"/>
            <a:ext cx="3545871" cy="9144000"/>
          </a:xfrm>
          <a:custGeom>
            <a:avLst/>
            <a:gdLst>
              <a:gd name="connsiteX0" fmla="*/ 0 w 3545871"/>
              <a:gd name="connsiteY0" fmla="*/ 9144000 h 9144000"/>
              <a:gd name="connsiteX1" fmla="*/ 2318117 w 3545871"/>
              <a:gd name="connsiteY1" fmla="*/ 9144000 h 9144000"/>
              <a:gd name="connsiteX2" fmla="*/ 3545871 w 3545871"/>
              <a:gd name="connsiteY2" fmla="*/ 5746171 h 9144000"/>
              <a:gd name="connsiteX3" fmla="*/ 3545871 w 3545871"/>
              <a:gd name="connsiteY3" fmla="*/ 0 h 9144000"/>
              <a:gd name="connsiteX4" fmla="*/ 3304047 w 3545871"/>
              <a:gd name="connsiteY4" fmla="*/ 0 h 914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45871" h="9144000">
                <a:moveTo>
                  <a:pt x="0" y="9144000"/>
                </a:moveTo>
                <a:lnTo>
                  <a:pt x="2318117" y="9144000"/>
                </a:lnTo>
                <a:lnTo>
                  <a:pt x="3545871" y="5746171"/>
                </a:lnTo>
                <a:lnTo>
                  <a:pt x="3545871" y="0"/>
                </a:lnTo>
                <a:lnTo>
                  <a:pt x="3304047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latin typeface="Montserrat Medium" panose="00000600000000000000" pitchFamily="2" charset="0"/>
              <a:cs typeface="Montserrat Medium" panose="00000600000000000000" pitchFamily="2" charset="0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2514600" y="43815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TW" altLang="en-US" sz="3600" b="1" spc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源樣明體 B" panose="02020700000000000000" pitchFamily="18" charset="-120"/>
                <a:ea typeface="源樣明體 B" panose="02020700000000000000" pitchFamily="18" charset="-120"/>
                <a:cs typeface="Montserrat Medium" panose="00000600000000000000" pitchFamily="2" charset="0"/>
              </a:rPr>
              <a:t>其他注意事項</a:t>
            </a:r>
            <a:endParaRPr lang="en-US" altLang="zh-CN" sz="3600" b="1" spc="600" dirty="0">
              <a:solidFill>
                <a:schemeClr val="tx1">
                  <a:lumMod val="65000"/>
                  <a:lumOff val="35000"/>
                </a:schemeClr>
              </a:solidFill>
              <a:latin typeface="源樣明體 B" panose="02020700000000000000" pitchFamily="18" charset="-120"/>
              <a:ea typeface="源樣明體 B" panose="02020700000000000000" pitchFamily="18" charset="-120"/>
              <a:cs typeface="Montserrat Medium" panose="00000600000000000000" pitchFamily="2" charset="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923006" y="1141879"/>
            <a:ext cx="7535194" cy="7352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600"/>
              </a:lnSpc>
              <a:buClr>
                <a:srgbClr val="F46346"/>
              </a:buClr>
              <a:buFont typeface="Wingdings" panose="05000000000000000000" pitchFamily="2" charset="2"/>
              <a:buChar char="l"/>
            </a:pPr>
            <a:r>
              <a:rPr lang="zh-TW" altLang="en-US" dirty="0" smtClean="0">
                <a:solidFill>
                  <a:srgbClr val="415163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計畫</a:t>
            </a:r>
            <a:r>
              <a:rPr lang="zh-TW" altLang="en-US" dirty="0">
                <a:solidFill>
                  <a:srgbClr val="415163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主持人應為本校專任教師，得聘共同主持人一名，共同主持人應為本校專任或兼任</a:t>
            </a:r>
            <a:r>
              <a:rPr lang="zh-TW" altLang="en-US" dirty="0" smtClean="0">
                <a:solidFill>
                  <a:srgbClr val="415163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教師。</a:t>
            </a:r>
            <a:endParaRPr lang="zh-TW" altLang="en-US" dirty="0">
              <a:solidFill>
                <a:srgbClr val="415163"/>
              </a:solidFill>
              <a:latin typeface="源樣明體 B" panose="02020700000000000000" pitchFamily="18" charset="-120"/>
              <a:ea typeface="源樣明體 B" panose="02020700000000000000" pitchFamily="18" charset="-12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923006" y="1911652"/>
            <a:ext cx="7382794" cy="38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400"/>
              </a:lnSpc>
              <a:buClr>
                <a:srgbClr val="F46346"/>
              </a:buClr>
              <a:buFont typeface="Wingdings" panose="05000000000000000000" pitchFamily="2" charset="2"/>
              <a:buChar char="l"/>
            </a:pPr>
            <a:r>
              <a:rPr lang="zh-TW" altLang="en-US" dirty="0" smtClean="0">
                <a:solidFill>
                  <a:srgbClr val="F46346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計畫</a:t>
            </a:r>
            <a:r>
              <a:rPr lang="zh-TW" altLang="en-US" dirty="0">
                <a:solidFill>
                  <a:srgbClr val="F46346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主持人應親洽國外實習機構，不得藉助或委託仲介公司</a:t>
            </a:r>
            <a:r>
              <a:rPr lang="zh-TW" altLang="en-US" dirty="0" smtClean="0">
                <a:solidFill>
                  <a:srgbClr val="F46346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辦理。</a:t>
            </a:r>
            <a:endParaRPr lang="zh-TW" altLang="en-US" dirty="0">
              <a:solidFill>
                <a:srgbClr val="F46346"/>
              </a:solidFill>
              <a:latin typeface="源樣明體 B" panose="02020700000000000000" pitchFamily="18" charset="-120"/>
              <a:ea typeface="源樣明體 B" panose="02020700000000000000" pitchFamily="18" charset="-120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925065" y="2549096"/>
            <a:ext cx="7382794" cy="7352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600"/>
              </a:lnSpc>
              <a:buClr>
                <a:srgbClr val="F46346"/>
              </a:buClr>
              <a:buFont typeface="Wingdings" panose="05000000000000000000" pitchFamily="2" charset="2"/>
              <a:buChar char="l"/>
            </a:pPr>
            <a:r>
              <a:rPr lang="zh-TW" altLang="en-US" dirty="0" smtClean="0">
                <a:solidFill>
                  <a:srgbClr val="415163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獲</a:t>
            </a:r>
            <a:r>
              <a:rPr lang="zh-TW" altLang="en-US" dirty="0">
                <a:solidFill>
                  <a:srgbClr val="415163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教育部學海築夢及新南向學海築夢補助之實習計畫案</a:t>
            </a:r>
            <a:r>
              <a:rPr lang="zh-TW" altLang="en-US" dirty="0" smtClean="0">
                <a:solidFill>
                  <a:srgbClr val="415163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，</a:t>
            </a:r>
            <a:r>
              <a:rPr lang="zh-TW" altLang="en-US" dirty="0">
                <a:solidFill>
                  <a:srgbClr val="415163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應</a:t>
            </a:r>
            <a:r>
              <a:rPr lang="zh-TW" altLang="en-US" dirty="0" smtClean="0">
                <a:solidFill>
                  <a:srgbClr val="415163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於</a:t>
            </a:r>
            <a:r>
              <a:rPr lang="zh-TW" altLang="en-US" dirty="0">
                <a:solidFill>
                  <a:srgbClr val="415163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出國前簽訂行政契約書</a:t>
            </a:r>
            <a:r>
              <a:rPr lang="en-US" altLang="zh-TW" dirty="0">
                <a:solidFill>
                  <a:srgbClr val="415163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(</a:t>
            </a:r>
            <a:r>
              <a:rPr lang="zh-TW" altLang="en-US" dirty="0">
                <a:solidFill>
                  <a:srgbClr val="415163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學校、主持人、學生等三方</a:t>
            </a:r>
            <a:r>
              <a:rPr lang="en-US" altLang="zh-TW" dirty="0">
                <a:solidFill>
                  <a:srgbClr val="415163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)</a:t>
            </a:r>
            <a:r>
              <a:rPr lang="zh-TW" altLang="en-US" dirty="0" smtClean="0">
                <a:solidFill>
                  <a:srgbClr val="415163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。</a:t>
            </a:r>
            <a:endParaRPr lang="zh-TW" altLang="en-US" dirty="0">
              <a:solidFill>
                <a:srgbClr val="415163"/>
              </a:solidFill>
              <a:latin typeface="源樣明體 B" panose="02020700000000000000" pitchFamily="18" charset="-120"/>
              <a:ea typeface="源樣明體 B" panose="02020700000000000000" pitchFamily="18" charset="-120"/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880602" y="3347467"/>
            <a:ext cx="7382794" cy="10686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600"/>
              </a:lnSpc>
              <a:buClr>
                <a:srgbClr val="F46346"/>
              </a:buClr>
              <a:buFont typeface="Wingdings" panose="05000000000000000000" pitchFamily="2" charset="2"/>
              <a:buChar char="l"/>
            </a:pPr>
            <a:r>
              <a:rPr lang="zh-TW" altLang="en-US" dirty="0" smtClean="0">
                <a:solidFill>
                  <a:srgbClr val="F46346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計畫</a:t>
            </a:r>
            <a:r>
              <a:rPr lang="zh-TW" altLang="en-US" dirty="0">
                <a:solidFill>
                  <a:srgbClr val="F46346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結束，學生返國二星期內，計畫主持人須上傳計畫成果報告</a:t>
            </a:r>
            <a:r>
              <a:rPr lang="en-US" altLang="zh-TW" dirty="0">
                <a:solidFill>
                  <a:srgbClr val="F46346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(</a:t>
            </a:r>
            <a:r>
              <a:rPr lang="zh-TW" altLang="en-US" dirty="0">
                <a:solidFill>
                  <a:srgbClr val="F46346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一千字內</a:t>
            </a:r>
            <a:r>
              <a:rPr lang="en-US" altLang="zh-TW" dirty="0">
                <a:solidFill>
                  <a:srgbClr val="F46346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)</a:t>
            </a:r>
            <a:r>
              <a:rPr lang="zh-TW" altLang="en-US" dirty="0">
                <a:solidFill>
                  <a:srgbClr val="F46346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，學生須上傳問卷調查表及實習心得報告</a:t>
            </a:r>
            <a:r>
              <a:rPr lang="en-US" altLang="zh-TW" dirty="0">
                <a:solidFill>
                  <a:srgbClr val="F46346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(</a:t>
            </a:r>
            <a:r>
              <a:rPr lang="zh-TW" altLang="en-US" dirty="0">
                <a:solidFill>
                  <a:srgbClr val="F46346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一千字內</a:t>
            </a:r>
            <a:r>
              <a:rPr lang="en-US" altLang="zh-TW" dirty="0">
                <a:solidFill>
                  <a:srgbClr val="F46346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)</a:t>
            </a:r>
            <a:r>
              <a:rPr lang="zh-TW" altLang="en-US" dirty="0">
                <a:solidFill>
                  <a:srgbClr val="F46346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，俾便國際事務組辦理結案報部</a:t>
            </a:r>
            <a:r>
              <a:rPr lang="zh-TW" altLang="en-US" dirty="0" smtClean="0">
                <a:solidFill>
                  <a:srgbClr val="F46346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事宜。</a:t>
            </a:r>
            <a:endParaRPr lang="zh-TW" altLang="en-US" dirty="0">
              <a:solidFill>
                <a:srgbClr val="F46346"/>
              </a:solidFill>
              <a:latin typeface="源樣明體 B" panose="02020700000000000000" pitchFamily="18" charset="-120"/>
              <a:ea typeface="源樣明體 B" panose="02020700000000000000" pitchFamily="18" charset="-120"/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-12357" y="18020"/>
            <a:ext cx="42033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b="1" dirty="0">
                <a:solidFill>
                  <a:srgbClr val="8296AD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2024</a:t>
            </a:r>
            <a:r>
              <a:rPr lang="zh-TW" altLang="en-US" sz="1400" b="1" dirty="0">
                <a:solidFill>
                  <a:srgbClr val="8296AD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年選送學生出國實習計畫申請說明</a:t>
            </a:r>
          </a:p>
        </p:txBody>
      </p:sp>
      <p:pic>
        <p:nvPicPr>
          <p:cNvPr id="16" name="圖片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8405" y="4629150"/>
            <a:ext cx="1905000" cy="421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779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/>
        </p:nvGrpSpPr>
        <p:grpSpPr>
          <a:xfrm flipH="1" flipV="1">
            <a:off x="0" y="1"/>
            <a:ext cx="9144000" cy="3790949"/>
            <a:chOff x="1" y="1352551"/>
            <a:chExt cx="9144000" cy="3790949"/>
          </a:xfrm>
        </p:grpSpPr>
        <p:sp>
          <p:nvSpPr>
            <p:cNvPr id="27" name="任意多边形 26"/>
            <p:cNvSpPr/>
            <p:nvPr/>
          </p:nvSpPr>
          <p:spPr>
            <a:xfrm rot="5400000" flipV="1">
              <a:off x="3138468" y="-919182"/>
              <a:ext cx="3733800" cy="8277266"/>
            </a:xfrm>
            <a:custGeom>
              <a:avLst/>
              <a:gdLst>
                <a:gd name="connsiteX0" fmla="*/ 0 w 3206736"/>
                <a:gd name="connsiteY0" fmla="*/ 6411870 h 6411870"/>
                <a:gd name="connsiteX1" fmla="*/ 2469003 w 3206736"/>
                <a:gd name="connsiteY1" fmla="*/ 6411870 h 6411870"/>
                <a:gd name="connsiteX2" fmla="*/ 3206736 w 3206736"/>
                <a:gd name="connsiteY2" fmla="*/ 4352997 h 6411870"/>
                <a:gd name="connsiteX3" fmla="*/ 3206736 w 3206736"/>
                <a:gd name="connsiteY3" fmla="*/ 0 h 6411870"/>
                <a:gd name="connsiteX4" fmla="*/ 2297495 w 3206736"/>
                <a:gd name="connsiteY4" fmla="*/ 0 h 6411870"/>
                <a:gd name="connsiteX0-1" fmla="*/ 0 w 3206736"/>
                <a:gd name="connsiteY0-2" fmla="*/ 6433814 h 6433814"/>
                <a:gd name="connsiteX1-3" fmla="*/ 2469003 w 3206736"/>
                <a:gd name="connsiteY1-4" fmla="*/ 6433814 h 6433814"/>
                <a:gd name="connsiteX2-5" fmla="*/ 3206736 w 3206736"/>
                <a:gd name="connsiteY2-6" fmla="*/ 4374941 h 6433814"/>
                <a:gd name="connsiteX3-7" fmla="*/ 3206736 w 3206736"/>
                <a:gd name="connsiteY3-8" fmla="*/ 21944 h 6433814"/>
                <a:gd name="connsiteX4-9" fmla="*/ 2582616 w 3206736"/>
                <a:gd name="connsiteY4-10" fmla="*/ 0 h 6433814"/>
                <a:gd name="connsiteX5" fmla="*/ 0 w 3206736"/>
                <a:gd name="connsiteY5" fmla="*/ 6433814 h 6433814"/>
                <a:gd name="connsiteX0-11" fmla="*/ 0 w 3206736"/>
                <a:gd name="connsiteY0-12" fmla="*/ 6433814 h 6433814"/>
                <a:gd name="connsiteX1-13" fmla="*/ 2357434 w 3206736"/>
                <a:gd name="connsiteY1-14" fmla="*/ 6433814 h 6433814"/>
                <a:gd name="connsiteX2-15" fmla="*/ 3206736 w 3206736"/>
                <a:gd name="connsiteY2-16" fmla="*/ 4374941 h 6433814"/>
                <a:gd name="connsiteX3-17" fmla="*/ 3206736 w 3206736"/>
                <a:gd name="connsiteY3-18" fmla="*/ 21944 h 6433814"/>
                <a:gd name="connsiteX4-19" fmla="*/ 2582616 w 3206736"/>
                <a:gd name="connsiteY4-20" fmla="*/ 0 h 6433814"/>
                <a:gd name="connsiteX5-21" fmla="*/ 0 w 3206736"/>
                <a:gd name="connsiteY5-22" fmla="*/ 6433814 h 6433814"/>
                <a:gd name="connsiteX0-23" fmla="*/ 0 w 3206736"/>
                <a:gd name="connsiteY0-24" fmla="*/ 6444786 h 6444786"/>
                <a:gd name="connsiteX1-25" fmla="*/ 2357434 w 3206736"/>
                <a:gd name="connsiteY1-26" fmla="*/ 6444786 h 6444786"/>
                <a:gd name="connsiteX2-27" fmla="*/ 3206736 w 3206736"/>
                <a:gd name="connsiteY2-28" fmla="*/ 4385913 h 6444786"/>
                <a:gd name="connsiteX3-29" fmla="*/ 3206736 w 3206736"/>
                <a:gd name="connsiteY3-30" fmla="*/ 32916 h 6444786"/>
                <a:gd name="connsiteX4-31" fmla="*/ 2669392 w 3206736"/>
                <a:gd name="connsiteY4-32" fmla="*/ 0 h 6444786"/>
                <a:gd name="connsiteX5-33" fmla="*/ 0 w 3206736"/>
                <a:gd name="connsiteY5-34" fmla="*/ 6444786 h 6444786"/>
                <a:gd name="connsiteX0-35" fmla="*/ 0 w 3367891"/>
                <a:gd name="connsiteY0-36" fmla="*/ 6455758 h 6455758"/>
                <a:gd name="connsiteX1-37" fmla="*/ 2357434 w 3367891"/>
                <a:gd name="connsiteY1-38" fmla="*/ 6455758 h 6455758"/>
                <a:gd name="connsiteX2-39" fmla="*/ 3206736 w 3367891"/>
                <a:gd name="connsiteY2-40" fmla="*/ 4396885 h 6455758"/>
                <a:gd name="connsiteX3-41" fmla="*/ 3367891 w 3367891"/>
                <a:gd name="connsiteY3-42" fmla="*/ 0 h 6455758"/>
                <a:gd name="connsiteX4-43" fmla="*/ 2669392 w 3367891"/>
                <a:gd name="connsiteY4-44" fmla="*/ 10972 h 6455758"/>
                <a:gd name="connsiteX5-45" fmla="*/ 0 w 3367891"/>
                <a:gd name="connsiteY5-46" fmla="*/ 6455758 h 6455758"/>
                <a:gd name="connsiteX0-47" fmla="*/ 0 w 3367891"/>
                <a:gd name="connsiteY0-48" fmla="*/ 6455758 h 6455758"/>
                <a:gd name="connsiteX1-49" fmla="*/ 2357434 w 3367891"/>
                <a:gd name="connsiteY1-50" fmla="*/ 6455758 h 6455758"/>
                <a:gd name="connsiteX2-51" fmla="*/ 3367891 w 3367891"/>
                <a:gd name="connsiteY2-52" fmla="*/ 4056755 h 6455758"/>
                <a:gd name="connsiteX3-53" fmla="*/ 3367891 w 3367891"/>
                <a:gd name="connsiteY3-54" fmla="*/ 0 h 6455758"/>
                <a:gd name="connsiteX4-55" fmla="*/ 2669392 w 3367891"/>
                <a:gd name="connsiteY4-56" fmla="*/ 10972 h 6455758"/>
                <a:gd name="connsiteX5-57" fmla="*/ 0 w 3367891"/>
                <a:gd name="connsiteY5-58" fmla="*/ 6455758 h 6455758"/>
                <a:gd name="connsiteX0-59" fmla="*/ 0 w 3367891"/>
                <a:gd name="connsiteY0-60" fmla="*/ 6455758 h 6455758"/>
                <a:gd name="connsiteX1-61" fmla="*/ 2357434 w 3367891"/>
                <a:gd name="connsiteY1-62" fmla="*/ 6455758 h 6455758"/>
                <a:gd name="connsiteX2-63" fmla="*/ 3367891 w 3367891"/>
                <a:gd name="connsiteY2-64" fmla="*/ 4056755 h 6455758"/>
                <a:gd name="connsiteX3-65" fmla="*/ 3343098 w 3367891"/>
                <a:gd name="connsiteY3-66" fmla="*/ 0 h 6455758"/>
                <a:gd name="connsiteX4-67" fmla="*/ 2669392 w 3367891"/>
                <a:gd name="connsiteY4-68" fmla="*/ 10972 h 6455758"/>
                <a:gd name="connsiteX5-69" fmla="*/ 0 w 3367891"/>
                <a:gd name="connsiteY5-70" fmla="*/ 6455758 h 6455758"/>
                <a:gd name="connsiteX0-71" fmla="*/ 0 w 3367891"/>
                <a:gd name="connsiteY0-72" fmla="*/ 6455758 h 6455758"/>
                <a:gd name="connsiteX1-73" fmla="*/ 1502071 w 3367891"/>
                <a:gd name="connsiteY1-74" fmla="*/ 6444786 h 6455758"/>
                <a:gd name="connsiteX2-75" fmla="*/ 3367891 w 3367891"/>
                <a:gd name="connsiteY2-76" fmla="*/ 4056755 h 6455758"/>
                <a:gd name="connsiteX3-77" fmla="*/ 3343098 w 3367891"/>
                <a:gd name="connsiteY3-78" fmla="*/ 0 h 6455758"/>
                <a:gd name="connsiteX4-79" fmla="*/ 2669392 w 3367891"/>
                <a:gd name="connsiteY4-80" fmla="*/ 10972 h 6455758"/>
                <a:gd name="connsiteX5-81" fmla="*/ 0 w 3367891"/>
                <a:gd name="connsiteY5-82" fmla="*/ 6455758 h 6455758"/>
                <a:gd name="connsiteX0-83" fmla="*/ 0 w 3380288"/>
                <a:gd name="connsiteY0-84" fmla="*/ 6455758 h 6455758"/>
                <a:gd name="connsiteX1-85" fmla="*/ 1502071 w 3380288"/>
                <a:gd name="connsiteY1-86" fmla="*/ 6444786 h 6455758"/>
                <a:gd name="connsiteX2-87" fmla="*/ 3380288 w 3380288"/>
                <a:gd name="connsiteY2-88" fmla="*/ 1094333 h 6455758"/>
                <a:gd name="connsiteX3-89" fmla="*/ 3343098 w 3380288"/>
                <a:gd name="connsiteY3-90" fmla="*/ 0 h 6455758"/>
                <a:gd name="connsiteX4-91" fmla="*/ 2669392 w 3380288"/>
                <a:gd name="connsiteY4-92" fmla="*/ 10972 h 6455758"/>
                <a:gd name="connsiteX5-93" fmla="*/ 0 w 3380288"/>
                <a:gd name="connsiteY5-94" fmla="*/ 6455758 h 645575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21" y="connsiteY5-22"/>
                </a:cxn>
              </a:cxnLst>
              <a:rect l="l" t="t" r="r" b="b"/>
              <a:pathLst>
                <a:path w="3380288" h="6455758">
                  <a:moveTo>
                    <a:pt x="0" y="6455758"/>
                  </a:moveTo>
                  <a:lnTo>
                    <a:pt x="1502071" y="6444786"/>
                  </a:lnTo>
                  <a:lnTo>
                    <a:pt x="3380288" y="1094333"/>
                  </a:lnTo>
                  <a:lnTo>
                    <a:pt x="3343098" y="0"/>
                  </a:lnTo>
                  <a:lnTo>
                    <a:pt x="2669392" y="10972"/>
                  </a:lnTo>
                  <a:cubicBezTo>
                    <a:pt x="1903560" y="2148262"/>
                    <a:pt x="765832" y="4318468"/>
                    <a:pt x="0" y="645575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350">
                <a:latin typeface="Montserrat Medium" panose="00000600000000000000" pitchFamily="2" charset="0"/>
                <a:cs typeface="Montserrat Medium" panose="00000600000000000000" pitchFamily="2" charset="0"/>
              </a:endParaRPr>
            </a:p>
          </p:txBody>
        </p:sp>
        <p:sp>
          <p:nvSpPr>
            <p:cNvPr id="22" name="任意多边形 21"/>
            <p:cNvSpPr/>
            <p:nvPr/>
          </p:nvSpPr>
          <p:spPr>
            <a:xfrm rot="5400000" flipV="1">
              <a:off x="2799065" y="-1201435"/>
              <a:ext cx="3545871" cy="9144000"/>
            </a:xfrm>
            <a:custGeom>
              <a:avLst/>
              <a:gdLst>
                <a:gd name="connsiteX0" fmla="*/ 0 w 3545871"/>
                <a:gd name="connsiteY0" fmla="*/ 9144000 h 9144000"/>
                <a:gd name="connsiteX1" fmla="*/ 2318117 w 3545871"/>
                <a:gd name="connsiteY1" fmla="*/ 9144000 h 9144000"/>
                <a:gd name="connsiteX2" fmla="*/ 3545871 w 3545871"/>
                <a:gd name="connsiteY2" fmla="*/ 5746171 h 9144000"/>
                <a:gd name="connsiteX3" fmla="*/ 3545871 w 3545871"/>
                <a:gd name="connsiteY3" fmla="*/ 0 h 9144000"/>
                <a:gd name="connsiteX4" fmla="*/ 3304047 w 3545871"/>
                <a:gd name="connsiteY4" fmla="*/ 0 h 914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45871" h="9144000">
                  <a:moveTo>
                    <a:pt x="0" y="9144000"/>
                  </a:moveTo>
                  <a:lnTo>
                    <a:pt x="2318117" y="9144000"/>
                  </a:lnTo>
                  <a:lnTo>
                    <a:pt x="3545871" y="5746171"/>
                  </a:lnTo>
                  <a:lnTo>
                    <a:pt x="3545871" y="0"/>
                  </a:lnTo>
                  <a:lnTo>
                    <a:pt x="3304047" y="0"/>
                  </a:lnTo>
                  <a:close/>
                </a:path>
              </a:pathLst>
            </a:custGeom>
            <a:blipFill dpi="0" rotWithShape="0">
              <a:blip r:embed="rId3"/>
              <a:srcRect/>
              <a:stretch>
                <a:fillRect t="-58000" b="-23000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>
                <a:latin typeface="Montserrat Medium" panose="00000600000000000000" pitchFamily="2" charset="0"/>
                <a:cs typeface="Montserrat Medium" panose="00000600000000000000" pitchFamily="2" charset="0"/>
              </a:endParaRPr>
            </a:p>
          </p:txBody>
        </p:sp>
      </p:grpSp>
      <p:sp>
        <p:nvSpPr>
          <p:cNvPr id="31" name="椭圆 30"/>
          <p:cNvSpPr/>
          <p:nvPr/>
        </p:nvSpPr>
        <p:spPr>
          <a:xfrm rot="5400000" flipH="1" flipV="1">
            <a:off x="1064438" y="2343150"/>
            <a:ext cx="1926332" cy="1926332"/>
          </a:xfrm>
          <a:prstGeom prst="ellipse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Montserrat Medium" panose="00000600000000000000" pitchFamily="2" charset="0"/>
              <a:cs typeface="Montserrat Medium" panose="00000600000000000000" pitchFamily="2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358067" y="2140690"/>
            <a:ext cx="5300932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900" dirty="0">
                <a:solidFill>
                  <a:schemeClr val="accent1"/>
                </a:solidFill>
                <a:latin typeface="源樣明體 B" panose="02020700000000000000" pitchFamily="18" charset="-120"/>
                <a:ea typeface="源樣明體 B" panose="02020700000000000000" pitchFamily="18" charset="-120"/>
                <a:cs typeface="Montserrat Medium" panose="00000600000000000000" pitchFamily="2" charset="0"/>
              </a:rPr>
              <a:t>THANKS</a:t>
            </a: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551239"/>
            <a:ext cx="1285751" cy="1424334"/>
          </a:xfrm>
          <a:prstGeom prst="ellipse">
            <a:avLst/>
          </a:prstGeom>
        </p:spPr>
      </p:pic>
      <p:sp>
        <p:nvSpPr>
          <p:cNvPr id="10" name="文字方塊 9"/>
          <p:cNvSpPr txBox="1"/>
          <p:nvPr/>
        </p:nvSpPr>
        <p:spPr>
          <a:xfrm>
            <a:off x="2265657" y="2987076"/>
            <a:ext cx="7382794" cy="690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400"/>
              </a:lnSpc>
              <a:buClr>
                <a:srgbClr val="F46346"/>
              </a:buClr>
            </a:pPr>
            <a:r>
              <a:rPr lang="zh-TW" altLang="en-US" dirty="0">
                <a:solidFill>
                  <a:srgbClr val="667F9A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其餘</a:t>
            </a:r>
            <a:r>
              <a:rPr lang="zh-TW" altLang="en-US" dirty="0" smtClean="0">
                <a:solidFill>
                  <a:srgbClr val="667F9A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未盡事宜，請參考：</a:t>
            </a:r>
            <a:r>
              <a:rPr lang="en-US" altLang="zh-TW" dirty="0" smtClean="0">
                <a:solidFill>
                  <a:srgbClr val="667F9A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/>
            </a:r>
            <a:br>
              <a:rPr lang="en-US" altLang="zh-TW" dirty="0" smtClean="0">
                <a:solidFill>
                  <a:srgbClr val="667F9A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</a:br>
            <a:r>
              <a:rPr lang="en-US" altLang="zh-TW" dirty="0" smtClean="0">
                <a:solidFill>
                  <a:srgbClr val="667F9A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113</a:t>
            </a:r>
            <a:r>
              <a:rPr lang="zh-TW" altLang="en-US" dirty="0">
                <a:solidFill>
                  <a:srgbClr val="667F9A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年度選送學生出國</a:t>
            </a:r>
            <a:r>
              <a:rPr lang="en-US" altLang="zh-TW" dirty="0">
                <a:solidFill>
                  <a:srgbClr val="667F9A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【</a:t>
            </a:r>
            <a:r>
              <a:rPr lang="zh-TW" altLang="en-US" dirty="0">
                <a:solidFill>
                  <a:srgbClr val="667F9A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專業實習</a:t>
            </a:r>
            <a:r>
              <a:rPr lang="en-US" altLang="zh-TW" dirty="0">
                <a:solidFill>
                  <a:srgbClr val="667F9A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】</a:t>
            </a:r>
            <a:r>
              <a:rPr lang="zh-TW" altLang="en-US" dirty="0">
                <a:solidFill>
                  <a:srgbClr val="667F9A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甄選簡章</a:t>
            </a:r>
          </a:p>
        </p:txBody>
      </p:sp>
      <p:sp>
        <p:nvSpPr>
          <p:cNvPr id="11" name="文字方塊 10"/>
          <p:cNvSpPr txBox="1"/>
          <p:nvPr/>
        </p:nvSpPr>
        <p:spPr>
          <a:xfrm>
            <a:off x="2265657" y="3851084"/>
            <a:ext cx="7382794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  <a:buClr>
                <a:srgbClr val="F46346"/>
              </a:buClr>
            </a:pPr>
            <a:r>
              <a:rPr lang="zh-TW" altLang="en-US" sz="2800" dirty="0" smtClean="0">
                <a:solidFill>
                  <a:srgbClr val="F463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源樣明體 B" panose="02020700000000000000" pitchFamily="18" charset="-120"/>
                <a:ea typeface="源樣明體 B" panose="02020700000000000000" pitchFamily="18" charset="-120"/>
              </a:rPr>
              <a:t>敬請各位師長踴躍提出申請</a:t>
            </a:r>
            <a:endParaRPr lang="zh-TW" altLang="en-US" sz="2800" dirty="0">
              <a:solidFill>
                <a:srgbClr val="F4634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源樣明體 B" panose="02020700000000000000" pitchFamily="18" charset="-120"/>
              <a:ea typeface="源樣明體 B" panose="02020700000000000000" pitchFamily="18" charset="-120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-12357" y="18020"/>
            <a:ext cx="42033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b="1" dirty="0">
                <a:solidFill>
                  <a:srgbClr val="8296AD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2024</a:t>
            </a:r>
            <a:r>
              <a:rPr lang="zh-TW" altLang="en-US" sz="1400" b="1" dirty="0">
                <a:solidFill>
                  <a:srgbClr val="8296AD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年選送學生出國實習計畫申請說明</a:t>
            </a:r>
          </a:p>
        </p:txBody>
      </p:sp>
      <p:pic>
        <p:nvPicPr>
          <p:cNvPr id="14" name="圖片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4637336"/>
            <a:ext cx="1905000" cy="42144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/>
        </p:nvGrpSpPr>
        <p:grpSpPr>
          <a:xfrm>
            <a:off x="0" y="1624007"/>
            <a:ext cx="9144000" cy="3545871"/>
            <a:chOff x="1" y="1597629"/>
            <a:chExt cx="9144000" cy="3545871"/>
          </a:xfrm>
        </p:grpSpPr>
        <p:sp>
          <p:nvSpPr>
            <p:cNvPr id="27" name="任意多边形 26"/>
            <p:cNvSpPr/>
            <p:nvPr/>
          </p:nvSpPr>
          <p:spPr>
            <a:xfrm rot="5400000" flipV="1">
              <a:off x="2525574" y="326051"/>
              <a:ext cx="3206736" cy="6411870"/>
            </a:xfrm>
            <a:custGeom>
              <a:avLst/>
              <a:gdLst>
                <a:gd name="connsiteX0" fmla="*/ 0 w 3206736"/>
                <a:gd name="connsiteY0" fmla="*/ 6411870 h 6411870"/>
                <a:gd name="connsiteX1" fmla="*/ 2469003 w 3206736"/>
                <a:gd name="connsiteY1" fmla="*/ 6411870 h 6411870"/>
                <a:gd name="connsiteX2" fmla="*/ 3206736 w 3206736"/>
                <a:gd name="connsiteY2" fmla="*/ 4352997 h 6411870"/>
                <a:gd name="connsiteX3" fmla="*/ 3206736 w 3206736"/>
                <a:gd name="connsiteY3" fmla="*/ 0 h 6411870"/>
                <a:gd name="connsiteX4" fmla="*/ 2297495 w 3206736"/>
                <a:gd name="connsiteY4" fmla="*/ 0 h 6411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06736" h="6411870">
                  <a:moveTo>
                    <a:pt x="0" y="6411870"/>
                  </a:moveTo>
                  <a:lnTo>
                    <a:pt x="2469003" y="6411870"/>
                  </a:lnTo>
                  <a:lnTo>
                    <a:pt x="3206736" y="4352997"/>
                  </a:lnTo>
                  <a:lnTo>
                    <a:pt x="3206736" y="0"/>
                  </a:lnTo>
                  <a:lnTo>
                    <a:pt x="229749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350">
                <a:latin typeface="Montserrat Medium" panose="00000600000000000000" pitchFamily="2" charset="0"/>
                <a:cs typeface="Montserrat Medium" panose="00000600000000000000" pitchFamily="2" charset="0"/>
              </a:endParaRPr>
            </a:p>
          </p:txBody>
        </p:sp>
        <p:sp>
          <p:nvSpPr>
            <p:cNvPr id="22" name="任意多边形 21"/>
            <p:cNvSpPr/>
            <p:nvPr/>
          </p:nvSpPr>
          <p:spPr>
            <a:xfrm rot="5400000" flipV="1">
              <a:off x="2799065" y="-1201435"/>
              <a:ext cx="3545871" cy="9144000"/>
            </a:xfrm>
            <a:custGeom>
              <a:avLst/>
              <a:gdLst>
                <a:gd name="connsiteX0" fmla="*/ 0 w 3545871"/>
                <a:gd name="connsiteY0" fmla="*/ 9144000 h 9144000"/>
                <a:gd name="connsiteX1" fmla="*/ 2318117 w 3545871"/>
                <a:gd name="connsiteY1" fmla="*/ 9144000 h 9144000"/>
                <a:gd name="connsiteX2" fmla="*/ 3545871 w 3545871"/>
                <a:gd name="connsiteY2" fmla="*/ 5746171 h 9144000"/>
                <a:gd name="connsiteX3" fmla="*/ 3545871 w 3545871"/>
                <a:gd name="connsiteY3" fmla="*/ 0 h 9144000"/>
                <a:gd name="connsiteX4" fmla="*/ 3304047 w 3545871"/>
                <a:gd name="connsiteY4" fmla="*/ 0 h 914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45871" h="9144000">
                  <a:moveTo>
                    <a:pt x="0" y="9144000"/>
                  </a:moveTo>
                  <a:lnTo>
                    <a:pt x="2318117" y="9144000"/>
                  </a:lnTo>
                  <a:lnTo>
                    <a:pt x="3545871" y="5746171"/>
                  </a:lnTo>
                  <a:lnTo>
                    <a:pt x="3545871" y="0"/>
                  </a:lnTo>
                  <a:lnTo>
                    <a:pt x="3304047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>
                <a:latin typeface="Montserrat Medium" panose="00000600000000000000" pitchFamily="2" charset="0"/>
                <a:cs typeface="Montserrat Medium" panose="00000600000000000000" pitchFamily="2" charset="0"/>
              </a:endParaRPr>
            </a:p>
          </p:txBody>
        </p:sp>
      </p:grpSp>
      <p:sp>
        <p:nvSpPr>
          <p:cNvPr id="31" name="椭圆 30"/>
          <p:cNvSpPr/>
          <p:nvPr/>
        </p:nvSpPr>
        <p:spPr>
          <a:xfrm rot="16200000" flipH="1">
            <a:off x="6147401" y="1170197"/>
            <a:ext cx="1553953" cy="155395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Montserrat Medium" panose="00000600000000000000" pitchFamily="2" charset="0"/>
              <a:cs typeface="Montserrat Medium" panose="00000600000000000000" pitchFamily="2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5965189" y="1624007"/>
            <a:ext cx="31788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 smtClean="0">
                <a:solidFill>
                  <a:schemeClr val="accent2"/>
                </a:solidFill>
                <a:latin typeface="源樣明體 B" panose="02020700000000000000" pitchFamily="18" charset="-120"/>
                <a:ea typeface="源樣明體 B" panose="02020700000000000000" pitchFamily="18" charset="-120"/>
                <a:cs typeface="Montserrat Medium" panose="00000600000000000000" pitchFamily="2" charset="0"/>
              </a:rPr>
              <a:t>簡報內容</a:t>
            </a:r>
            <a:endParaRPr lang="en-US" altLang="zh-CN" sz="3600" b="1" dirty="0">
              <a:solidFill>
                <a:schemeClr val="accent2"/>
              </a:solidFill>
              <a:latin typeface="源樣明體 B" panose="02020700000000000000" pitchFamily="18" charset="-120"/>
              <a:ea typeface="源樣明體 B" panose="02020700000000000000" pitchFamily="18" charset="-120"/>
              <a:cs typeface="Montserrat Medium" panose="00000600000000000000" pitchFamily="2" charset="0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2558816" y="2274929"/>
            <a:ext cx="1261884" cy="951844"/>
            <a:chOff x="2899400" y="3654634"/>
            <a:chExt cx="1261884" cy="951844"/>
          </a:xfrm>
        </p:grpSpPr>
        <p:grpSp>
          <p:nvGrpSpPr>
            <p:cNvPr id="15" name="组合 14"/>
            <p:cNvGrpSpPr/>
            <p:nvPr/>
          </p:nvGrpSpPr>
          <p:grpSpPr>
            <a:xfrm>
              <a:off x="3094308" y="3654634"/>
              <a:ext cx="615588" cy="615588"/>
              <a:chOff x="3657445" y="3584910"/>
              <a:chExt cx="615588" cy="615588"/>
            </a:xfrm>
          </p:grpSpPr>
          <p:sp>
            <p:nvSpPr>
              <p:cNvPr id="17" name="椭圆 16"/>
              <p:cNvSpPr/>
              <p:nvPr/>
            </p:nvSpPr>
            <p:spPr>
              <a:xfrm>
                <a:off x="3657445" y="3584910"/>
                <a:ext cx="615588" cy="615588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Montserrat Medium" panose="00000600000000000000" pitchFamily="2" charset="0"/>
                  <a:cs typeface="Montserrat Medium" panose="00000600000000000000" pitchFamily="2" charset="0"/>
                </a:endParaRPr>
              </a:p>
            </p:txBody>
          </p:sp>
          <p:sp>
            <p:nvSpPr>
              <p:cNvPr id="18" name="文本框 17"/>
              <p:cNvSpPr txBox="1"/>
              <p:nvPr/>
            </p:nvSpPr>
            <p:spPr>
              <a:xfrm>
                <a:off x="3706288" y="3680950"/>
                <a:ext cx="5661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dirty="0">
                    <a:solidFill>
                      <a:schemeClr val="bg1"/>
                    </a:solidFill>
                    <a:latin typeface="Montserrat Medium" panose="00000600000000000000" pitchFamily="2" charset="0"/>
                    <a:ea typeface="字魂35号-经典雅黑" panose="02000000000000000000" pitchFamily="2" charset="-122"/>
                    <a:cs typeface="Montserrat Medium" panose="00000600000000000000" pitchFamily="2" charset="0"/>
                  </a:rPr>
                  <a:t>05</a:t>
                </a:r>
              </a:p>
            </p:txBody>
          </p:sp>
        </p:grpSp>
        <p:sp>
          <p:nvSpPr>
            <p:cNvPr id="16" name="文本框 15"/>
            <p:cNvSpPr txBox="1"/>
            <p:nvPr/>
          </p:nvSpPr>
          <p:spPr>
            <a:xfrm>
              <a:off x="2899400" y="4298701"/>
              <a:ext cx="126188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1400" dirty="0" smtClean="0">
                  <a:solidFill>
                    <a:srgbClr val="415163"/>
                  </a:solidFill>
                  <a:latin typeface="源樣明體 B" panose="02020700000000000000" pitchFamily="18" charset="-120"/>
                  <a:ea typeface="源樣明體 B" panose="02020700000000000000" pitchFamily="18" charset="-120"/>
                  <a:cs typeface="Montserrat Medium" panose="00000600000000000000" pitchFamily="2" charset="0"/>
                </a:rPr>
                <a:t>計畫核定公告</a:t>
              </a:r>
              <a:endParaRPr lang="en-US" altLang="zh-CN" sz="1400" dirty="0">
                <a:solidFill>
                  <a:srgbClr val="415163"/>
                </a:solidFill>
                <a:latin typeface="源樣明體 B" panose="02020700000000000000" pitchFamily="18" charset="-120"/>
                <a:ea typeface="源樣明體 B" panose="02020700000000000000" pitchFamily="18" charset="-120"/>
                <a:cs typeface="Montserrat Medium" panose="00000600000000000000" pitchFamily="2" charset="0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2715245" y="1207221"/>
            <a:ext cx="902811" cy="959017"/>
            <a:chOff x="3026131" y="3654634"/>
            <a:chExt cx="902811" cy="959017"/>
          </a:xfrm>
        </p:grpSpPr>
        <p:grpSp>
          <p:nvGrpSpPr>
            <p:cNvPr id="20" name="组合 19"/>
            <p:cNvGrpSpPr/>
            <p:nvPr/>
          </p:nvGrpSpPr>
          <p:grpSpPr>
            <a:xfrm>
              <a:off x="3094308" y="3654634"/>
              <a:ext cx="615588" cy="615588"/>
              <a:chOff x="3657445" y="3584910"/>
              <a:chExt cx="615588" cy="615588"/>
            </a:xfrm>
          </p:grpSpPr>
          <p:sp>
            <p:nvSpPr>
              <p:cNvPr id="23" name="椭圆 22"/>
              <p:cNvSpPr/>
              <p:nvPr/>
            </p:nvSpPr>
            <p:spPr>
              <a:xfrm>
                <a:off x="3657445" y="3584910"/>
                <a:ext cx="615588" cy="615588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Montserrat Medium" panose="00000600000000000000" pitchFamily="2" charset="0"/>
                  <a:cs typeface="Montserrat Medium" panose="00000600000000000000" pitchFamily="2" charset="0"/>
                </a:endParaRPr>
              </a:p>
            </p:txBody>
          </p:sp>
          <p:sp>
            <p:nvSpPr>
              <p:cNvPr id="25" name="文本框 24"/>
              <p:cNvSpPr txBox="1"/>
              <p:nvPr/>
            </p:nvSpPr>
            <p:spPr>
              <a:xfrm>
                <a:off x="3706288" y="3680950"/>
                <a:ext cx="5661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dirty="0">
                    <a:solidFill>
                      <a:schemeClr val="bg1"/>
                    </a:solidFill>
                    <a:latin typeface="Montserrat Medium" panose="00000600000000000000" pitchFamily="2" charset="0"/>
                    <a:ea typeface="字魂35号-经典雅黑" panose="02000000000000000000" pitchFamily="2" charset="-122"/>
                    <a:cs typeface="Montserrat Medium" panose="00000600000000000000" pitchFamily="2" charset="0"/>
                  </a:rPr>
                  <a:t>02</a:t>
                </a:r>
              </a:p>
            </p:txBody>
          </p:sp>
        </p:grpSp>
        <p:sp>
          <p:nvSpPr>
            <p:cNvPr id="21" name="文本框 20"/>
            <p:cNvSpPr txBox="1"/>
            <p:nvPr/>
          </p:nvSpPr>
          <p:spPr>
            <a:xfrm>
              <a:off x="3026131" y="4305874"/>
              <a:ext cx="9028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1400" dirty="0" smtClean="0">
                  <a:solidFill>
                    <a:srgbClr val="415163"/>
                  </a:solidFill>
                  <a:latin typeface="源樣明體 B" panose="02020700000000000000" pitchFamily="18" charset="-120"/>
                  <a:ea typeface="源樣明體 B" panose="02020700000000000000" pitchFamily="18" charset="-120"/>
                  <a:cs typeface="Montserrat Medium" panose="00000600000000000000" pitchFamily="2" charset="0"/>
                </a:rPr>
                <a:t>申請日期</a:t>
              </a:r>
              <a:endParaRPr lang="en-US" altLang="zh-TW" sz="1400" dirty="0" smtClean="0">
                <a:solidFill>
                  <a:srgbClr val="415163"/>
                </a:solidFill>
                <a:latin typeface="源樣明體 B" panose="02020700000000000000" pitchFamily="18" charset="-120"/>
                <a:ea typeface="源樣明體 B" panose="02020700000000000000" pitchFamily="18" charset="-120"/>
                <a:cs typeface="Montserrat Medium" panose="00000600000000000000" pitchFamily="2" charset="0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1195596" y="1211921"/>
            <a:ext cx="902811" cy="984855"/>
            <a:chOff x="1815316" y="3635556"/>
            <a:chExt cx="902811" cy="984855"/>
          </a:xfrm>
        </p:grpSpPr>
        <p:sp>
          <p:nvSpPr>
            <p:cNvPr id="28" name="椭圆 27"/>
            <p:cNvSpPr/>
            <p:nvPr/>
          </p:nvSpPr>
          <p:spPr>
            <a:xfrm>
              <a:off x="1924412" y="3635556"/>
              <a:ext cx="615588" cy="61558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Montserrat Medium" panose="00000600000000000000" pitchFamily="2" charset="0"/>
                <a:cs typeface="Montserrat Medium" panose="00000600000000000000" pitchFamily="2" charset="0"/>
              </a:endParaRP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1973255" y="3731596"/>
              <a:ext cx="52290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>
                  <a:solidFill>
                    <a:schemeClr val="bg1"/>
                  </a:solidFill>
                  <a:latin typeface="Montserrat Medium" panose="00000600000000000000" pitchFamily="2" charset="0"/>
                  <a:ea typeface="字魂35号-经典雅黑" panose="02000000000000000000" pitchFamily="2" charset="-122"/>
                  <a:cs typeface="Montserrat Medium" panose="00000600000000000000" pitchFamily="2" charset="0"/>
                </a:rPr>
                <a:t>01</a:t>
              </a: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1815316" y="4312634"/>
              <a:ext cx="9028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1400" dirty="0" smtClean="0">
                  <a:solidFill>
                    <a:srgbClr val="415163"/>
                  </a:solidFill>
                  <a:latin typeface="源樣明體 B" panose="02020700000000000000" pitchFamily="18" charset="-120"/>
                  <a:ea typeface="源樣明體 B" panose="02020700000000000000" pitchFamily="18" charset="-120"/>
                  <a:cs typeface="Montserrat Medium" panose="00000600000000000000" pitchFamily="2" charset="0"/>
                </a:rPr>
                <a:t>計畫說明</a:t>
              </a:r>
              <a:endParaRPr lang="en-US" altLang="zh-CN" sz="1400" dirty="0">
                <a:solidFill>
                  <a:srgbClr val="415163"/>
                </a:solidFill>
                <a:latin typeface="源樣明體 B" panose="02020700000000000000" pitchFamily="18" charset="-120"/>
                <a:ea typeface="源樣明體 B" panose="02020700000000000000" pitchFamily="18" charset="-120"/>
                <a:cs typeface="Montserrat Medium" panose="00000600000000000000" pitchFamily="2" charset="0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4349529" y="1208037"/>
            <a:ext cx="2683465" cy="959017"/>
            <a:chOff x="3063962" y="3654634"/>
            <a:chExt cx="2683465" cy="959017"/>
          </a:xfrm>
        </p:grpSpPr>
        <p:grpSp>
          <p:nvGrpSpPr>
            <p:cNvPr id="35" name="组合 34"/>
            <p:cNvGrpSpPr/>
            <p:nvPr/>
          </p:nvGrpSpPr>
          <p:grpSpPr>
            <a:xfrm>
              <a:off x="3094308" y="3654634"/>
              <a:ext cx="615588" cy="615588"/>
              <a:chOff x="3657445" y="3584910"/>
              <a:chExt cx="615588" cy="615588"/>
            </a:xfrm>
          </p:grpSpPr>
          <p:sp>
            <p:nvSpPr>
              <p:cNvPr id="37" name="椭圆 36"/>
              <p:cNvSpPr/>
              <p:nvPr/>
            </p:nvSpPr>
            <p:spPr>
              <a:xfrm>
                <a:off x="3657445" y="3584910"/>
                <a:ext cx="615588" cy="615588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Montserrat Medium" panose="00000600000000000000" pitchFamily="2" charset="0"/>
                  <a:cs typeface="Montserrat Medium" panose="00000600000000000000" pitchFamily="2" charset="0"/>
                </a:endParaRPr>
              </a:p>
            </p:txBody>
          </p:sp>
          <p:sp>
            <p:nvSpPr>
              <p:cNvPr id="39" name="文本框 38"/>
              <p:cNvSpPr txBox="1"/>
              <p:nvPr/>
            </p:nvSpPr>
            <p:spPr>
              <a:xfrm>
                <a:off x="3706288" y="3680950"/>
                <a:ext cx="5661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dirty="0">
                    <a:solidFill>
                      <a:schemeClr val="bg1"/>
                    </a:solidFill>
                    <a:latin typeface="Montserrat Medium" panose="00000600000000000000" pitchFamily="2" charset="0"/>
                    <a:ea typeface="字魂35号-经典雅黑" panose="02000000000000000000" pitchFamily="2" charset="-122"/>
                    <a:cs typeface="Montserrat Medium" panose="00000600000000000000" pitchFamily="2" charset="0"/>
                  </a:rPr>
                  <a:t>03</a:t>
                </a:r>
              </a:p>
            </p:txBody>
          </p:sp>
        </p:grpSp>
        <p:sp>
          <p:nvSpPr>
            <p:cNvPr id="36" name="文本框 35"/>
            <p:cNvSpPr txBox="1"/>
            <p:nvPr/>
          </p:nvSpPr>
          <p:spPr>
            <a:xfrm>
              <a:off x="3063962" y="4305874"/>
              <a:ext cx="268346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400" dirty="0" smtClean="0">
                  <a:solidFill>
                    <a:srgbClr val="415163"/>
                  </a:solidFill>
                  <a:latin typeface="源樣明體 B" panose="02020700000000000000" pitchFamily="18" charset="-120"/>
                  <a:ea typeface="源樣明體 B" panose="02020700000000000000" pitchFamily="18" charset="-120"/>
                  <a:cs typeface="Montserrat Medium" panose="00000600000000000000" pitchFamily="2" charset="0"/>
                </a:rPr>
                <a:t>應備文件</a:t>
              </a:r>
              <a:endParaRPr lang="en-US" altLang="zh-CN" sz="1400" dirty="0">
                <a:solidFill>
                  <a:srgbClr val="415163"/>
                </a:solidFill>
                <a:latin typeface="源樣明體 B" panose="02020700000000000000" pitchFamily="18" charset="-120"/>
                <a:ea typeface="源樣明體 B" panose="02020700000000000000" pitchFamily="18" charset="-120"/>
                <a:cs typeface="Montserrat Medium" panose="00000600000000000000" pitchFamily="2" charset="0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1144300" y="2274929"/>
            <a:ext cx="1082348" cy="980472"/>
            <a:chOff x="2963614" y="3654634"/>
            <a:chExt cx="1082348" cy="980472"/>
          </a:xfrm>
        </p:grpSpPr>
        <p:grpSp>
          <p:nvGrpSpPr>
            <p:cNvPr id="41" name="组合 40"/>
            <p:cNvGrpSpPr/>
            <p:nvPr/>
          </p:nvGrpSpPr>
          <p:grpSpPr>
            <a:xfrm>
              <a:off x="3094308" y="3654634"/>
              <a:ext cx="643878" cy="615588"/>
              <a:chOff x="3657445" y="3584910"/>
              <a:chExt cx="643878" cy="615588"/>
            </a:xfrm>
          </p:grpSpPr>
          <p:sp>
            <p:nvSpPr>
              <p:cNvPr id="43" name="椭圆 42"/>
              <p:cNvSpPr/>
              <p:nvPr/>
            </p:nvSpPr>
            <p:spPr>
              <a:xfrm>
                <a:off x="3657445" y="3584910"/>
                <a:ext cx="615588" cy="615588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Montserrat Medium" panose="00000600000000000000" pitchFamily="2" charset="0"/>
                  <a:cs typeface="Montserrat Medium" panose="00000600000000000000" pitchFamily="2" charset="0"/>
                </a:endParaRPr>
              </a:p>
            </p:txBody>
          </p:sp>
          <p:sp>
            <p:nvSpPr>
              <p:cNvPr id="44" name="文本框 43"/>
              <p:cNvSpPr txBox="1"/>
              <p:nvPr/>
            </p:nvSpPr>
            <p:spPr>
              <a:xfrm>
                <a:off x="3706288" y="3680950"/>
                <a:ext cx="59503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dirty="0">
                    <a:solidFill>
                      <a:schemeClr val="bg1"/>
                    </a:solidFill>
                    <a:latin typeface="Montserrat Medium" panose="00000600000000000000" pitchFamily="2" charset="0"/>
                    <a:ea typeface="字魂35号-经典雅黑" panose="02000000000000000000" pitchFamily="2" charset="-122"/>
                    <a:cs typeface="Montserrat Medium" panose="00000600000000000000" pitchFamily="2" charset="0"/>
                  </a:rPr>
                  <a:t>04</a:t>
                </a:r>
              </a:p>
            </p:txBody>
          </p:sp>
        </p:grpSp>
        <p:sp>
          <p:nvSpPr>
            <p:cNvPr id="42" name="文本框 41"/>
            <p:cNvSpPr txBox="1"/>
            <p:nvPr/>
          </p:nvSpPr>
          <p:spPr>
            <a:xfrm>
              <a:off x="2963614" y="4327329"/>
              <a:ext cx="108234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1400" dirty="0" smtClean="0">
                  <a:solidFill>
                    <a:srgbClr val="415163"/>
                  </a:solidFill>
                  <a:latin typeface="源樣明體 B" panose="02020700000000000000" pitchFamily="18" charset="-120"/>
                  <a:ea typeface="源樣明體 B" panose="02020700000000000000" pitchFamily="18" charset="-120"/>
                  <a:cs typeface="Montserrat Medium" panose="00000600000000000000" pitchFamily="2" charset="0"/>
                </a:rPr>
                <a:t>經費獎補助</a:t>
              </a:r>
              <a:endParaRPr lang="en-US" altLang="zh-CN" sz="1400" dirty="0">
                <a:solidFill>
                  <a:srgbClr val="415163"/>
                </a:solidFill>
                <a:latin typeface="源樣明體 B" panose="02020700000000000000" pitchFamily="18" charset="-120"/>
                <a:ea typeface="源樣明體 B" panose="02020700000000000000" pitchFamily="18" charset="-120"/>
                <a:cs typeface="Montserrat Medium" panose="00000600000000000000" pitchFamily="2" charset="0"/>
              </a:endParaRPr>
            </a:p>
          </p:txBody>
        </p:sp>
      </p:grpSp>
      <p:sp>
        <p:nvSpPr>
          <p:cNvPr id="2" name="文字方塊 1"/>
          <p:cNvSpPr txBox="1"/>
          <p:nvPr/>
        </p:nvSpPr>
        <p:spPr>
          <a:xfrm>
            <a:off x="-12357" y="18020"/>
            <a:ext cx="42033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b="1" dirty="0">
                <a:solidFill>
                  <a:srgbClr val="8296AD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2024</a:t>
            </a:r>
            <a:r>
              <a:rPr lang="zh-TW" altLang="en-US" sz="1400" b="1" dirty="0">
                <a:solidFill>
                  <a:srgbClr val="8296AD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年選送學生出國實習計畫申請說明</a:t>
            </a:r>
          </a:p>
        </p:txBody>
      </p:sp>
      <p:pic>
        <p:nvPicPr>
          <p:cNvPr id="38" name="圖片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8280" y="4652622"/>
            <a:ext cx="2095500" cy="46359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/>
        </p:nvGrpSpPr>
        <p:grpSpPr>
          <a:xfrm>
            <a:off x="1" y="1597629"/>
            <a:ext cx="9144000" cy="3545871"/>
            <a:chOff x="1" y="1597629"/>
            <a:chExt cx="9144000" cy="3545871"/>
          </a:xfrm>
        </p:grpSpPr>
        <p:sp>
          <p:nvSpPr>
            <p:cNvPr id="27" name="任意多边形 26"/>
            <p:cNvSpPr/>
            <p:nvPr/>
          </p:nvSpPr>
          <p:spPr>
            <a:xfrm rot="5400000" flipV="1">
              <a:off x="2525574" y="326051"/>
              <a:ext cx="3206736" cy="6411870"/>
            </a:xfrm>
            <a:custGeom>
              <a:avLst/>
              <a:gdLst>
                <a:gd name="connsiteX0" fmla="*/ 0 w 3206736"/>
                <a:gd name="connsiteY0" fmla="*/ 6411870 h 6411870"/>
                <a:gd name="connsiteX1" fmla="*/ 2469003 w 3206736"/>
                <a:gd name="connsiteY1" fmla="*/ 6411870 h 6411870"/>
                <a:gd name="connsiteX2" fmla="*/ 3206736 w 3206736"/>
                <a:gd name="connsiteY2" fmla="*/ 4352997 h 6411870"/>
                <a:gd name="connsiteX3" fmla="*/ 3206736 w 3206736"/>
                <a:gd name="connsiteY3" fmla="*/ 0 h 6411870"/>
                <a:gd name="connsiteX4" fmla="*/ 2297495 w 3206736"/>
                <a:gd name="connsiteY4" fmla="*/ 0 h 6411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06736" h="6411870">
                  <a:moveTo>
                    <a:pt x="0" y="6411870"/>
                  </a:moveTo>
                  <a:lnTo>
                    <a:pt x="2469003" y="6411870"/>
                  </a:lnTo>
                  <a:lnTo>
                    <a:pt x="3206736" y="4352997"/>
                  </a:lnTo>
                  <a:lnTo>
                    <a:pt x="3206736" y="0"/>
                  </a:lnTo>
                  <a:lnTo>
                    <a:pt x="229749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350">
                <a:latin typeface="Montserrat Medium" panose="00000600000000000000" pitchFamily="2" charset="0"/>
                <a:cs typeface="Montserrat Medium" panose="00000600000000000000" pitchFamily="2" charset="0"/>
              </a:endParaRPr>
            </a:p>
          </p:txBody>
        </p:sp>
        <p:sp>
          <p:nvSpPr>
            <p:cNvPr id="22" name="任意多边形 21"/>
            <p:cNvSpPr/>
            <p:nvPr/>
          </p:nvSpPr>
          <p:spPr>
            <a:xfrm rot="5400000" flipV="1">
              <a:off x="2799065" y="-1201435"/>
              <a:ext cx="3545871" cy="9144000"/>
            </a:xfrm>
            <a:custGeom>
              <a:avLst/>
              <a:gdLst>
                <a:gd name="connsiteX0" fmla="*/ 0 w 3545871"/>
                <a:gd name="connsiteY0" fmla="*/ 9144000 h 9144000"/>
                <a:gd name="connsiteX1" fmla="*/ 2318117 w 3545871"/>
                <a:gd name="connsiteY1" fmla="*/ 9144000 h 9144000"/>
                <a:gd name="connsiteX2" fmla="*/ 3545871 w 3545871"/>
                <a:gd name="connsiteY2" fmla="*/ 5746171 h 9144000"/>
                <a:gd name="connsiteX3" fmla="*/ 3545871 w 3545871"/>
                <a:gd name="connsiteY3" fmla="*/ 0 h 9144000"/>
                <a:gd name="connsiteX4" fmla="*/ 3304047 w 3545871"/>
                <a:gd name="connsiteY4" fmla="*/ 0 h 914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45871" h="9144000">
                  <a:moveTo>
                    <a:pt x="0" y="9144000"/>
                  </a:moveTo>
                  <a:lnTo>
                    <a:pt x="2318117" y="9144000"/>
                  </a:lnTo>
                  <a:lnTo>
                    <a:pt x="3545871" y="5746171"/>
                  </a:lnTo>
                  <a:lnTo>
                    <a:pt x="3545871" y="0"/>
                  </a:lnTo>
                  <a:lnTo>
                    <a:pt x="3304047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>
                <a:latin typeface="Montserrat Medium" panose="00000600000000000000" pitchFamily="2" charset="0"/>
                <a:cs typeface="Montserrat Medium" panose="00000600000000000000" pitchFamily="2" charset="0"/>
              </a:endParaRPr>
            </a:p>
          </p:txBody>
        </p:sp>
      </p:grpSp>
      <p:sp>
        <p:nvSpPr>
          <p:cNvPr id="31" name="椭圆 30"/>
          <p:cNvSpPr/>
          <p:nvPr/>
        </p:nvSpPr>
        <p:spPr>
          <a:xfrm rot="16200000" flipH="1">
            <a:off x="6147401" y="1170197"/>
            <a:ext cx="1553953" cy="155395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Montserrat Medium" panose="00000600000000000000" pitchFamily="2" charset="0"/>
              <a:cs typeface="Montserrat Medium" panose="00000600000000000000" pitchFamily="2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6553200" y="1622716"/>
            <a:ext cx="8248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chemeClr val="accent2"/>
                </a:solidFill>
                <a:latin typeface="Montserrat Medium" panose="00000600000000000000" pitchFamily="2" charset="0"/>
                <a:cs typeface="Montserrat Medium" panose="00000600000000000000" pitchFamily="2" charset="0"/>
              </a:rPr>
              <a:t>01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1363756" y="1465761"/>
            <a:ext cx="3139604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TW" altLang="en-US" sz="4800" b="1" spc="600" dirty="0" smtClean="0">
                <a:solidFill>
                  <a:srgbClr val="415163"/>
                </a:solidFill>
                <a:latin typeface="源樣明體 B" panose="02020700000000000000" pitchFamily="18" charset="-120"/>
                <a:ea typeface="源樣明體 B" panose="02020700000000000000" pitchFamily="18" charset="-120"/>
                <a:cs typeface="Montserrat Medium" panose="00000600000000000000" pitchFamily="2" charset="0"/>
              </a:rPr>
              <a:t>計畫</a:t>
            </a:r>
            <a:r>
              <a:rPr lang="zh-TW" altLang="en-US" sz="4800" b="1" spc="600" dirty="0">
                <a:solidFill>
                  <a:srgbClr val="415163"/>
                </a:solidFill>
                <a:latin typeface="源樣明體 B" panose="02020700000000000000" pitchFamily="18" charset="-120"/>
                <a:ea typeface="源樣明體 B" panose="02020700000000000000" pitchFamily="18" charset="-120"/>
                <a:cs typeface="Montserrat Medium" panose="00000600000000000000" pitchFamily="2" charset="0"/>
              </a:rPr>
              <a:t>說明</a:t>
            </a:r>
            <a:endParaRPr lang="en-US" altLang="zh-CN" sz="4800" b="1" spc="600" dirty="0">
              <a:solidFill>
                <a:srgbClr val="415163"/>
              </a:solidFill>
              <a:latin typeface="源樣明體 B" panose="02020700000000000000" pitchFamily="18" charset="-120"/>
              <a:ea typeface="源樣明體 B" panose="02020700000000000000" pitchFamily="18" charset="-120"/>
              <a:cs typeface="Montserrat Medium" panose="00000600000000000000" pitchFamily="2" charset="0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879786" y="2300862"/>
            <a:ext cx="4309530" cy="65376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14000"/>
              </a:lnSpc>
            </a:pPr>
            <a:r>
              <a:rPr lang="zh-TW" altLang="en-US" sz="1600" dirty="0" smtClean="0">
                <a:solidFill>
                  <a:srgbClr val="667F9A"/>
                </a:solidFill>
                <a:latin typeface="源樣明體 B" panose="02020700000000000000" pitchFamily="18" charset="-120"/>
                <a:ea typeface="源樣明體 B" panose="02020700000000000000" pitchFamily="18" charset="-120"/>
                <a:cs typeface="Montserrat Medium" panose="00000600000000000000" pitchFamily="2" charset="0"/>
              </a:rPr>
              <a:t>由</a:t>
            </a:r>
            <a:r>
              <a:rPr lang="zh-TW" altLang="en-US" sz="1600" dirty="0">
                <a:solidFill>
                  <a:srgbClr val="667F9A"/>
                </a:solidFill>
                <a:latin typeface="源樣明體 B" panose="02020700000000000000" pitchFamily="18" charset="-120"/>
                <a:ea typeface="源樣明體 B" panose="02020700000000000000" pitchFamily="18" charset="-120"/>
                <a:cs typeface="Montserrat Medium" panose="00000600000000000000" pitchFamily="2" charset="0"/>
              </a:rPr>
              <a:t>本校專任教師提出計畫書，選送學生赴國外先進或具發展潛力企業及機構，進行職場實習</a:t>
            </a:r>
            <a:endParaRPr lang="en-US" altLang="zh-CN" sz="1600" dirty="0">
              <a:solidFill>
                <a:srgbClr val="667F9A"/>
              </a:solidFill>
              <a:latin typeface="源樣明體 B" panose="02020700000000000000" pitchFamily="18" charset="-120"/>
              <a:ea typeface="源樣明體 B" panose="02020700000000000000" pitchFamily="18" charset="-120"/>
              <a:cs typeface="Montserrat Medium" panose="00000600000000000000" pitchFamily="2" charset="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-12357" y="18020"/>
            <a:ext cx="42033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b="1" dirty="0">
                <a:solidFill>
                  <a:srgbClr val="8296AD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2024</a:t>
            </a:r>
            <a:r>
              <a:rPr lang="zh-TW" altLang="en-US" sz="1400" b="1" dirty="0">
                <a:solidFill>
                  <a:srgbClr val="8296AD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年選送學生出國實習計畫申請說明</a:t>
            </a:r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8405" y="4629150"/>
            <a:ext cx="1905000" cy="42144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4" grpId="0"/>
      <p:bldP spid="38" grpId="0"/>
      <p:bldP spid="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wrgergerg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2253343" y="1991583"/>
            <a:ext cx="4637315" cy="1833357"/>
            <a:chOff x="1967541" y="2539583"/>
            <a:chExt cx="8256918" cy="3264362"/>
          </a:xfrm>
        </p:grpSpPr>
        <p:sp>
          <p:nvSpPr>
            <p:cNvPr id="4" name="ïs1ïďè"/>
            <p:cNvSpPr/>
            <p:nvPr/>
          </p:nvSpPr>
          <p:spPr>
            <a:xfrm>
              <a:off x="1967541" y="3883732"/>
              <a:ext cx="3840427" cy="1920213"/>
            </a:xfrm>
            <a:prstGeom prst="diamond">
              <a:avLst/>
            </a:prstGeom>
            <a:pattFill prst="ltUpDiag">
              <a:fgClr>
                <a:schemeClr val="bg1">
                  <a:lumMod val="95000"/>
                </a:schemeClr>
              </a:fgClr>
              <a:bgClr>
                <a:schemeClr val="bg1">
                  <a:lumMod val="85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350">
                <a:latin typeface="Montserrat Medium" panose="00000600000000000000" pitchFamily="2" charset="0"/>
                <a:cs typeface="Montserrat Medium" panose="00000600000000000000" pitchFamily="2" charset="0"/>
              </a:endParaRPr>
            </a:p>
          </p:txBody>
        </p:sp>
        <p:sp>
          <p:nvSpPr>
            <p:cNvPr id="5" name="îŝ1iďè"/>
            <p:cNvSpPr/>
            <p:nvPr/>
          </p:nvSpPr>
          <p:spPr>
            <a:xfrm>
              <a:off x="1967541" y="3691711"/>
              <a:ext cx="3840427" cy="1920213"/>
            </a:xfrm>
            <a:prstGeom prst="diamond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350">
                <a:latin typeface="Montserrat Medium" panose="00000600000000000000" pitchFamily="2" charset="0"/>
                <a:cs typeface="Montserrat Medium" panose="00000600000000000000" pitchFamily="2" charset="0"/>
              </a:endParaRPr>
            </a:p>
          </p:txBody>
        </p:sp>
        <p:sp>
          <p:nvSpPr>
            <p:cNvPr id="6" name="išḻiďê"/>
            <p:cNvSpPr/>
            <p:nvPr/>
          </p:nvSpPr>
          <p:spPr>
            <a:xfrm>
              <a:off x="4175787" y="2731604"/>
              <a:ext cx="3840427" cy="1920213"/>
            </a:xfrm>
            <a:prstGeom prst="diamond">
              <a:avLst/>
            </a:prstGeom>
            <a:pattFill prst="ltUpDiag">
              <a:fgClr>
                <a:schemeClr val="bg1">
                  <a:lumMod val="95000"/>
                </a:schemeClr>
              </a:fgClr>
              <a:bgClr>
                <a:schemeClr val="bg1">
                  <a:lumMod val="85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350">
                <a:latin typeface="Montserrat Medium" panose="00000600000000000000" pitchFamily="2" charset="0"/>
                <a:cs typeface="Montserrat Medium" panose="00000600000000000000" pitchFamily="2" charset="0"/>
              </a:endParaRPr>
            </a:p>
          </p:txBody>
        </p:sp>
        <p:sp>
          <p:nvSpPr>
            <p:cNvPr id="7" name="îšļîdè"/>
            <p:cNvSpPr/>
            <p:nvPr/>
          </p:nvSpPr>
          <p:spPr>
            <a:xfrm>
              <a:off x="4175787" y="2539583"/>
              <a:ext cx="3840427" cy="1920213"/>
            </a:xfrm>
            <a:prstGeom prst="diamond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350">
                <a:latin typeface="Montserrat Medium" panose="00000600000000000000" pitchFamily="2" charset="0"/>
                <a:cs typeface="Montserrat Medium" panose="00000600000000000000" pitchFamily="2" charset="0"/>
              </a:endParaRPr>
            </a:p>
          </p:txBody>
        </p:sp>
        <p:sp>
          <p:nvSpPr>
            <p:cNvPr id="8" name="ïṩliḍê"/>
            <p:cNvSpPr/>
            <p:nvPr/>
          </p:nvSpPr>
          <p:spPr>
            <a:xfrm>
              <a:off x="6384032" y="3883732"/>
              <a:ext cx="3840427" cy="1920213"/>
            </a:xfrm>
            <a:prstGeom prst="diamond">
              <a:avLst/>
            </a:prstGeom>
            <a:pattFill prst="ltUpDiag">
              <a:fgClr>
                <a:schemeClr val="bg1">
                  <a:lumMod val="95000"/>
                </a:schemeClr>
              </a:fgClr>
              <a:bgClr>
                <a:schemeClr val="bg1">
                  <a:lumMod val="85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350">
                <a:latin typeface="Montserrat Medium" panose="00000600000000000000" pitchFamily="2" charset="0"/>
                <a:cs typeface="Montserrat Medium" panose="00000600000000000000" pitchFamily="2" charset="0"/>
              </a:endParaRPr>
            </a:p>
          </p:txBody>
        </p:sp>
        <p:sp>
          <p:nvSpPr>
            <p:cNvPr id="9" name="ïṩļiḑe"/>
            <p:cNvSpPr/>
            <p:nvPr/>
          </p:nvSpPr>
          <p:spPr>
            <a:xfrm>
              <a:off x="6384032" y="3691711"/>
              <a:ext cx="3840427" cy="1920213"/>
            </a:xfrm>
            <a:prstGeom prst="diamond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350">
                <a:latin typeface="Montserrat Medium" panose="00000600000000000000" pitchFamily="2" charset="0"/>
                <a:cs typeface="Montserrat Medium" panose="00000600000000000000" pitchFamily="2" charset="0"/>
              </a:endParaRPr>
            </a:p>
          </p:txBody>
        </p:sp>
        <p:sp>
          <p:nvSpPr>
            <p:cNvPr id="10" name="iṩlidê"/>
            <p:cNvSpPr/>
            <p:nvPr/>
          </p:nvSpPr>
          <p:spPr bwMode="auto">
            <a:xfrm>
              <a:off x="5719778" y="3099945"/>
              <a:ext cx="759303" cy="729307"/>
            </a:xfrm>
            <a:custGeom>
              <a:avLst/>
              <a:gdLst>
                <a:gd name="T0" fmla="*/ 369 w 372"/>
                <a:gd name="T1" fmla="*/ 133 h 357"/>
                <a:gd name="T2" fmla="*/ 347 w 372"/>
                <a:gd name="T3" fmla="*/ 116 h 357"/>
                <a:gd name="T4" fmla="*/ 252 w 372"/>
                <a:gd name="T5" fmla="*/ 101 h 357"/>
                <a:gd name="T6" fmla="*/ 210 w 372"/>
                <a:gd name="T7" fmla="*/ 15 h 357"/>
                <a:gd name="T8" fmla="*/ 186 w 372"/>
                <a:gd name="T9" fmla="*/ 0 h 357"/>
                <a:gd name="T10" fmla="*/ 162 w 372"/>
                <a:gd name="T11" fmla="*/ 15 h 357"/>
                <a:gd name="T12" fmla="*/ 120 w 372"/>
                <a:gd name="T13" fmla="*/ 101 h 357"/>
                <a:gd name="T14" fmla="*/ 25 w 372"/>
                <a:gd name="T15" fmla="*/ 116 h 357"/>
                <a:gd name="T16" fmla="*/ 3 w 372"/>
                <a:gd name="T17" fmla="*/ 133 h 357"/>
                <a:gd name="T18" fmla="*/ 10 w 372"/>
                <a:gd name="T19" fmla="*/ 159 h 357"/>
                <a:gd name="T20" fmla="*/ 80 w 372"/>
                <a:gd name="T21" fmla="*/ 229 h 357"/>
                <a:gd name="T22" fmla="*/ 63 w 372"/>
                <a:gd name="T23" fmla="*/ 326 h 357"/>
                <a:gd name="T24" fmla="*/ 74 w 372"/>
                <a:gd name="T25" fmla="*/ 352 h 357"/>
                <a:gd name="T26" fmla="*/ 90 w 372"/>
                <a:gd name="T27" fmla="*/ 357 h 357"/>
                <a:gd name="T28" fmla="*/ 103 w 372"/>
                <a:gd name="T29" fmla="*/ 353 h 357"/>
                <a:gd name="T30" fmla="*/ 186 w 372"/>
                <a:gd name="T31" fmla="*/ 308 h 357"/>
                <a:gd name="T32" fmla="*/ 269 w 372"/>
                <a:gd name="T33" fmla="*/ 353 h 357"/>
                <a:gd name="T34" fmla="*/ 282 w 372"/>
                <a:gd name="T35" fmla="*/ 357 h 357"/>
                <a:gd name="T36" fmla="*/ 298 w 372"/>
                <a:gd name="T37" fmla="*/ 352 h 357"/>
                <a:gd name="T38" fmla="*/ 309 w 372"/>
                <a:gd name="T39" fmla="*/ 326 h 357"/>
                <a:gd name="T40" fmla="*/ 292 w 372"/>
                <a:gd name="T41" fmla="*/ 229 h 357"/>
                <a:gd name="T42" fmla="*/ 362 w 372"/>
                <a:gd name="T43" fmla="*/ 159 h 357"/>
                <a:gd name="T44" fmla="*/ 369 w 372"/>
                <a:gd name="T45" fmla="*/ 133 h 357"/>
                <a:gd name="T46" fmla="*/ 273 w 372"/>
                <a:gd name="T47" fmla="*/ 211 h 357"/>
                <a:gd name="T48" fmla="*/ 266 w 372"/>
                <a:gd name="T49" fmla="*/ 233 h 357"/>
                <a:gd name="T50" fmla="*/ 282 w 372"/>
                <a:gd name="T51" fmla="*/ 331 h 357"/>
                <a:gd name="T52" fmla="*/ 199 w 372"/>
                <a:gd name="T53" fmla="*/ 286 h 357"/>
                <a:gd name="T54" fmla="*/ 186 w 372"/>
                <a:gd name="T55" fmla="*/ 282 h 357"/>
                <a:gd name="T56" fmla="*/ 173 w 372"/>
                <a:gd name="T57" fmla="*/ 286 h 357"/>
                <a:gd name="T58" fmla="*/ 90 w 372"/>
                <a:gd name="T59" fmla="*/ 331 h 357"/>
                <a:gd name="T60" fmla="*/ 106 w 372"/>
                <a:gd name="T61" fmla="*/ 233 h 357"/>
                <a:gd name="T62" fmla="*/ 99 w 372"/>
                <a:gd name="T63" fmla="*/ 211 h 357"/>
                <a:gd name="T64" fmla="*/ 29 w 372"/>
                <a:gd name="T65" fmla="*/ 141 h 357"/>
                <a:gd name="T66" fmla="*/ 124 w 372"/>
                <a:gd name="T67" fmla="*/ 127 h 357"/>
                <a:gd name="T68" fmla="*/ 144 w 372"/>
                <a:gd name="T69" fmla="*/ 112 h 357"/>
                <a:gd name="T70" fmla="*/ 186 w 372"/>
                <a:gd name="T71" fmla="*/ 26 h 357"/>
                <a:gd name="T72" fmla="*/ 228 w 372"/>
                <a:gd name="T73" fmla="*/ 112 h 357"/>
                <a:gd name="T74" fmla="*/ 248 w 372"/>
                <a:gd name="T75" fmla="*/ 127 h 357"/>
                <a:gd name="T76" fmla="*/ 343 w 372"/>
                <a:gd name="T77" fmla="*/ 141 h 357"/>
                <a:gd name="T78" fmla="*/ 273 w 372"/>
                <a:gd name="T79" fmla="*/ 211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72" h="357">
                  <a:moveTo>
                    <a:pt x="369" y="133"/>
                  </a:moveTo>
                  <a:cubicBezTo>
                    <a:pt x="365" y="124"/>
                    <a:pt x="357" y="117"/>
                    <a:pt x="347" y="116"/>
                  </a:cubicBezTo>
                  <a:cubicBezTo>
                    <a:pt x="252" y="101"/>
                    <a:pt x="252" y="101"/>
                    <a:pt x="252" y="101"/>
                  </a:cubicBezTo>
                  <a:cubicBezTo>
                    <a:pt x="210" y="15"/>
                    <a:pt x="210" y="15"/>
                    <a:pt x="210" y="15"/>
                  </a:cubicBezTo>
                  <a:cubicBezTo>
                    <a:pt x="206" y="6"/>
                    <a:pt x="196" y="0"/>
                    <a:pt x="186" y="0"/>
                  </a:cubicBezTo>
                  <a:cubicBezTo>
                    <a:pt x="176" y="0"/>
                    <a:pt x="166" y="6"/>
                    <a:pt x="162" y="15"/>
                  </a:cubicBezTo>
                  <a:cubicBezTo>
                    <a:pt x="120" y="101"/>
                    <a:pt x="120" y="101"/>
                    <a:pt x="120" y="101"/>
                  </a:cubicBezTo>
                  <a:cubicBezTo>
                    <a:pt x="25" y="116"/>
                    <a:pt x="25" y="116"/>
                    <a:pt x="25" y="116"/>
                  </a:cubicBezTo>
                  <a:cubicBezTo>
                    <a:pt x="15" y="117"/>
                    <a:pt x="7" y="124"/>
                    <a:pt x="3" y="133"/>
                  </a:cubicBezTo>
                  <a:cubicBezTo>
                    <a:pt x="0" y="142"/>
                    <a:pt x="3" y="152"/>
                    <a:pt x="10" y="159"/>
                  </a:cubicBezTo>
                  <a:cubicBezTo>
                    <a:pt x="80" y="229"/>
                    <a:pt x="80" y="229"/>
                    <a:pt x="80" y="229"/>
                  </a:cubicBezTo>
                  <a:cubicBezTo>
                    <a:pt x="63" y="326"/>
                    <a:pt x="63" y="326"/>
                    <a:pt x="63" y="326"/>
                  </a:cubicBezTo>
                  <a:cubicBezTo>
                    <a:pt x="62" y="336"/>
                    <a:pt x="66" y="346"/>
                    <a:pt x="74" y="352"/>
                  </a:cubicBezTo>
                  <a:cubicBezTo>
                    <a:pt x="79" y="355"/>
                    <a:pt x="84" y="357"/>
                    <a:pt x="90" y="357"/>
                  </a:cubicBezTo>
                  <a:cubicBezTo>
                    <a:pt x="94" y="357"/>
                    <a:pt x="99" y="355"/>
                    <a:pt x="103" y="353"/>
                  </a:cubicBezTo>
                  <a:cubicBezTo>
                    <a:pt x="186" y="308"/>
                    <a:pt x="186" y="308"/>
                    <a:pt x="186" y="308"/>
                  </a:cubicBezTo>
                  <a:cubicBezTo>
                    <a:pt x="269" y="353"/>
                    <a:pt x="269" y="353"/>
                    <a:pt x="269" y="353"/>
                  </a:cubicBezTo>
                  <a:cubicBezTo>
                    <a:pt x="274" y="355"/>
                    <a:pt x="278" y="357"/>
                    <a:pt x="282" y="357"/>
                  </a:cubicBezTo>
                  <a:cubicBezTo>
                    <a:pt x="288" y="357"/>
                    <a:pt x="293" y="355"/>
                    <a:pt x="298" y="352"/>
                  </a:cubicBezTo>
                  <a:cubicBezTo>
                    <a:pt x="306" y="346"/>
                    <a:pt x="310" y="336"/>
                    <a:pt x="309" y="326"/>
                  </a:cubicBezTo>
                  <a:cubicBezTo>
                    <a:pt x="292" y="229"/>
                    <a:pt x="292" y="229"/>
                    <a:pt x="292" y="229"/>
                  </a:cubicBezTo>
                  <a:cubicBezTo>
                    <a:pt x="362" y="159"/>
                    <a:pt x="362" y="159"/>
                    <a:pt x="362" y="159"/>
                  </a:cubicBezTo>
                  <a:cubicBezTo>
                    <a:pt x="369" y="152"/>
                    <a:pt x="372" y="142"/>
                    <a:pt x="369" y="133"/>
                  </a:cubicBezTo>
                  <a:close/>
                  <a:moveTo>
                    <a:pt x="273" y="211"/>
                  </a:moveTo>
                  <a:cubicBezTo>
                    <a:pt x="267" y="217"/>
                    <a:pt x="265" y="225"/>
                    <a:pt x="266" y="233"/>
                  </a:cubicBezTo>
                  <a:cubicBezTo>
                    <a:pt x="282" y="331"/>
                    <a:pt x="282" y="331"/>
                    <a:pt x="282" y="331"/>
                  </a:cubicBezTo>
                  <a:cubicBezTo>
                    <a:pt x="199" y="286"/>
                    <a:pt x="199" y="286"/>
                    <a:pt x="199" y="286"/>
                  </a:cubicBezTo>
                  <a:cubicBezTo>
                    <a:pt x="195" y="284"/>
                    <a:pt x="190" y="282"/>
                    <a:pt x="186" y="282"/>
                  </a:cubicBezTo>
                  <a:cubicBezTo>
                    <a:pt x="182" y="282"/>
                    <a:pt x="177" y="284"/>
                    <a:pt x="173" y="286"/>
                  </a:cubicBezTo>
                  <a:cubicBezTo>
                    <a:pt x="90" y="331"/>
                    <a:pt x="90" y="331"/>
                    <a:pt x="90" y="331"/>
                  </a:cubicBezTo>
                  <a:cubicBezTo>
                    <a:pt x="106" y="233"/>
                    <a:pt x="106" y="233"/>
                    <a:pt x="106" y="233"/>
                  </a:cubicBezTo>
                  <a:cubicBezTo>
                    <a:pt x="107" y="225"/>
                    <a:pt x="105" y="217"/>
                    <a:pt x="99" y="211"/>
                  </a:cubicBezTo>
                  <a:cubicBezTo>
                    <a:pt x="29" y="141"/>
                    <a:pt x="29" y="141"/>
                    <a:pt x="29" y="141"/>
                  </a:cubicBezTo>
                  <a:cubicBezTo>
                    <a:pt x="124" y="127"/>
                    <a:pt x="124" y="127"/>
                    <a:pt x="124" y="127"/>
                  </a:cubicBezTo>
                  <a:cubicBezTo>
                    <a:pt x="133" y="126"/>
                    <a:pt x="141" y="120"/>
                    <a:pt x="144" y="112"/>
                  </a:cubicBezTo>
                  <a:cubicBezTo>
                    <a:pt x="186" y="26"/>
                    <a:pt x="186" y="26"/>
                    <a:pt x="186" y="26"/>
                  </a:cubicBezTo>
                  <a:cubicBezTo>
                    <a:pt x="228" y="112"/>
                    <a:pt x="228" y="112"/>
                    <a:pt x="228" y="112"/>
                  </a:cubicBezTo>
                  <a:cubicBezTo>
                    <a:pt x="231" y="120"/>
                    <a:pt x="239" y="126"/>
                    <a:pt x="248" y="127"/>
                  </a:cubicBezTo>
                  <a:cubicBezTo>
                    <a:pt x="343" y="141"/>
                    <a:pt x="343" y="141"/>
                    <a:pt x="343" y="141"/>
                  </a:cubicBezTo>
                  <a:lnTo>
                    <a:pt x="273" y="21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1350">
                <a:latin typeface="Montserrat Medium" panose="00000600000000000000" pitchFamily="2" charset="0"/>
                <a:cs typeface="Montserrat Medium" panose="00000600000000000000" pitchFamily="2" charset="0"/>
              </a:endParaRPr>
            </a:p>
          </p:txBody>
        </p:sp>
        <p:sp>
          <p:nvSpPr>
            <p:cNvPr id="11" name="íşlïdè"/>
            <p:cNvSpPr/>
            <p:nvPr/>
          </p:nvSpPr>
          <p:spPr bwMode="auto">
            <a:xfrm>
              <a:off x="3437490" y="4307147"/>
              <a:ext cx="836716" cy="603015"/>
            </a:xfrm>
            <a:custGeom>
              <a:avLst/>
              <a:gdLst>
                <a:gd name="T0" fmla="*/ 298 w 368"/>
                <a:gd name="T1" fmla="*/ 94 h 265"/>
                <a:gd name="T2" fmla="*/ 196 w 368"/>
                <a:gd name="T3" fmla="*/ 0 h 265"/>
                <a:gd name="T4" fmla="*/ 102 w 368"/>
                <a:gd name="T5" fmla="*/ 60 h 265"/>
                <a:gd name="T6" fmla="*/ 86 w 368"/>
                <a:gd name="T7" fmla="*/ 58 h 265"/>
                <a:gd name="T8" fmla="*/ 35 w 368"/>
                <a:gd name="T9" fmla="*/ 109 h 265"/>
                <a:gd name="T10" fmla="*/ 37 w 368"/>
                <a:gd name="T11" fmla="*/ 126 h 265"/>
                <a:gd name="T12" fmla="*/ 0 w 368"/>
                <a:gd name="T13" fmla="*/ 190 h 265"/>
                <a:gd name="T14" fmla="*/ 75 w 368"/>
                <a:gd name="T15" fmla="*/ 265 h 265"/>
                <a:gd name="T16" fmla="*/ 75 w 368"/>
                <a:gd name="T17" fmla="*/ 265 h 265"/>
                <a:gd name="T18" fmla="*/ 282 w 368"/>
                <a:gd name="T19" fmla="*/ 265 h 265"/>
                <a:gd name="T20" fmla="*/ 282 w 368"/>
                <a:gd name="T21" fmla="*/ 265 h 265"/>
                <a:gd name="T22" fmla="*/ 368 w 368"/>
                <a:gd name="T23" fmla="*/ 178 h 265"/>
                <a:gd name="T24" fmla="*/ 298 w 368"/>
                <a:gd name="T25" fmla="*/ 94 h 265"/>
                <a:gd name="T26" fmla="*/ 282 w 368"/>
                <a:gd name="T27" fmla="*/ 242 h 265"/>
                <a:gd name="T28" fmla="*/ 282 w 368"/>
                <a:gd name="T29" fmla="*/ 242 h 265"/>
                <a:gd name="T30" fmla="*/ 75 w 368"/>
                <a:gd name="T31" fmla="*/ 242 h 265"/>
                <a:gd name="T32" fmla="*/ 23 w 368"/>
                <a:gd name="T33" fmla="*/ 190 h 265"/>
                <a:gd name="T34" fmla="*/ 49 w 368"/>
                <a:gd name="T35" fmla="*/ 145 h 265"/>
                <a:gd name="T36" fmla="*/ 59 w 368"/>
                <a:gd name="T37" fmla="*/ 118 h 265"/>
                <a:gd name="T38" fmla="*/ 58 w 368"/>
                <a:gd name="T39" fmla="*/ 109 h 265"/>
                <a:gd name="T40" fmla="*/ 86 w 368"/>
                <a:gd name="T41" fmla="*/ 81 h 265"/>
                <a:gd name="T42" fmla="*/ 102 w 368"/>
                <a:gd name="T43" fmla="*/ 83 h 265"/>
                <a:gd name="T44" fmla="*/ 123 w 368"/>
                <a:gd name="T45" fmla="*/ 70 h 265"/>
                <a:gd name="T46" fmla="*/ 196 w 368"/>
                <a:gd name="T47" fmla="*/ 23 h 265"/>
                <a:gd name="T48" fmla="*/ 275 w 368"/>
                <a:gd name="T49" fmla="*/ 96 h 265"/>
                <a:gd name="T50" fmla="*/ 294 w 368"/>
                <a:gd name="T51" fmla="*/ 116 h 265"/>
                <a:gd name="T52" fmla="*/ 345 w 368"/>
                <a:gd name="T53" fmla="*/ 178 h 265"/>
                <a:gd name="T54" fmla="*/ 282 w 368"/>
                <a:gd name="T55" fmla="*/ 242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68" h="265">
                  <a:moveTo>
                    <a:pt x="298" y="94"/>
                  </a:moveTo>
                  <a:cubicBezTo>
                    <a:pt x="293" y="41"/>
                    <a:pt x="250" y="0"/>
                    <a:pt x="196" y="0"/>
                  </a:cubicBezTo>
                  <a:cubicBezTo>
                    <a:pt x="154" y="0"/>
                    <a:pt x="118" y="25"/>
                    <a:pt x="102" y="60"/>
                  </a:cubicBezTo>
                  <a:cubicBezTo>
                    <a:pt x="97" y="59"/>
                    <a:pt x="92" y="58"/>
                    <a:pt x="86" y="58"/>
                  </a:cubicBezTo>
                  <a:cubicBezTo>
                    <a:pt x="58" y="58"/>
                    <a:pt x="35" y="81"/>
                    <a:pt x="35" y="109"/>
                  </a:cubicBezTo>
                  <a:cubicBezTo>
                    <a:pt x="35" y="115"/>
                    <a:pt x="36" y="120"/>
                    <a:pt x="37" y="126"/>
                  </a:cubicBezTo>
                  <a:cubicBezTo>
                    <a:pt x="15" y="139"/>
                    <a:pt x="0" y="162"/>
                    <a:pt x="0" y="190"/>
                  </a:cubicBezTo>
                  <a:cubicBezTo>
                    <a:pt x="0" y="231"/>
                    <a:pt x="34" y="265"/>
                    <a:pt x="75" y="265"/>
                  </a:cubicBezTo>
                  <a:cubicBezTo>
                    <a:pt x="75" y="265"/>
                    <a:pt x="75" y="265"/>
                    <a:pt x="75" y="265"/>
                  </a:cubicBezTo>
                  <a:cubicBezTo>
                    <a:pt x="282" y="265"/>
                    <a:pt x="282" y="265"/>
                    <a:pt x="282" y="265"/>
                  </a:cubicBezTo>
                  <a:cubicBezTo>
                    <a:pt x="282" y="265"/>
                    <a:pt x="282" y="265"/>
                    <a:pt x="282" y="265"/>
                  </a:cubicBezTo>
                  <a:cubicBezTo>
                    <a:pt x="330" y="265"/>
                    <a:pt x="368" y="226"/>
                    <a:pt x="368" y="178"/>
                  </a:cubicBezTo>
                  <a:cubicBezTo>
                    <a:pt x="368" y="136"/>
                    <a:pt x="338" y="101"/>
                    <a:pt x="298" y="94"/>
                  </a:cubicBezTo>
                  <a:close/>
                  <a:moveTo>
                    <a:pt x="282" y="242"/>
                  </a:moveTo>
                  <a:cubicBezTo>
                    <a:pt x="282" y="242"/>
                    <a:pt x="282" y="242"/>
                    <a:pt x="282" y="242"/>
                  </a:cubicBezTo>
                  <a:cubicBezTo>
                    <a:pt x="75" y="242"/>
                    <a:pt x="75" y="242"/>
                    <a:pt x="75" y="242"/>
                  </a:cubicBezTo>
                  <a:cubicBezTo>
                    <a:pt x="46" y="242"/>
                    <a:pt x="23" y="219"/>
                    <a:pt x="23" y="190"/>
                  </a:cubicBezTo>
                  <a:cubicBezTo>
                    <a:pt x="23" y="172"/>
                    <a:pt x="33" y="155"/>
                    <a:pt x="49" y="145"/>
                  </a:cubicBezTo>
                  <a:cubicBezTo>
                    <a:pt x="65" y="136"/>
                    <a:pt x="66" y="135"/>
                    <a:pt x="59" y="118"/>
                  </a:cubicBezTo>
                  <a:cubicBezTo>
                    <a:pt x="58" y="115"/>
                    <a:pt x="58" y="112"/>
                    <a:pt x="58" y="109"/>
                  </a:cubicBezTo>
                  <a:cubicBezTo>
                    <a:pt x="58" y="94"/>
                    <a:pt x="70" y="81"/>
                    <a:pt x="86" y="81"/>
                  </a:cubicBezTo>
                  <a:cubicBezTo>
                    <a:pt x="86" y="81"/>
                    <a:pt x="94" y="80"/>
                    <a:pt x="102" y="83"/>
                  </a:cubicBezTo>
                  <a:cubicBezTo>
                    <a:pt x="115" y="89"/>
                    <a:pt x="117" y="83"/>
                    <a:pt x="123" y="70"/>
                  </a:cubicBezTo>
                  <a:cubicBezTo>
                    <a:pt x="136" y="41"/>
                    <a:pt x="165" y="23"/>
                    <a:pt x="196" y="23"/>
                  </a:cubicBezTo>
                  <a:cubicBezTo>
                    <a:pt x="237" y="23"/>
                    <a:pt x="271" y="54"/>
                    <a:pt x="275" y="96"/>
                  </a:cubicBezTo>
                  <a:cubicBezTo>
                    <a:pt x="277" y="112"/>
                    <a:pt x="277" y="112"/>
                    <a:pt x="294" y="116"/>
                  </a:cubicBezTo>
                  <a:cubicBezTo>
                    <a:pt x="324" y="122"/>
                    <a:pt x="345" y="148"/>
                    <a:pt x="345" y="178"/>
                  </a:cubicBezTo>
                  <a:cubicBezTo>
                    <a:pt x="345" y="213"/>
                    <a:pt x="317" y="242"/>
                    <a:pt x="282" y="24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1350">
                <a:latin typeface="Montserrat Medium" panose="00000600000000000000" pitchFamily="2" charset="0"/>
                <a:cs typeface="Montserrat Medium" panose="00000600000000000000" pitchFamily="2" charset="0"/>
              </a:endParaRPr>
            </a:p>
          </p:txBody>
        </p:sp>
        <p:sp>
          <p:nvSpPr>
            <p:cNvPr id="12" name="îṡ1îḑé"/>
            <p:cNvSpPr/>
            <p:nvPr/>
          </p:nvSpPr>
          <p:spPr bwMode="auto">
            <a:xfrm>
              <a:off x="7909185" y="4215376"/>
              <a:ext cx="793380" cy="686231"/>
            </a:xfrm>
            <a:custGeom>
              <a:avLst/>
              <a:gdLst>
                <a:gd name="T0" fmla="*/ 494 w 555"/>
                <a:gd name="T1" fmla="*/ 60 h 479"/>
                <a:gd name="T2" fmla="*/ 277 w 555"/>
                <a:gd name="T3" fmla="*/ 56 h 479"/>
                <a:gd name="T4" fmla="*/ 61 w 555"/>
                <a:gd name="T5" fmla="*/ 60 h 479"/>
                <a:gd name="T6" fmla="*/ 61 w 555"/>
                <a:gd name="T7" fmla="*/ 280 h 479"/>
                <a:gd name="T8" fmla="*/ 242 w 555"/>
                <a:gd name="T9" fmla="*/ 460 h 479"/>
                <a:gd name="T10" fmla="*/ 312 w 555"/>
                <a:gd name="T11" fmla="*/ 460 h 479"/>
                <a:gd name="T12" fmla="*/ 494 w 555"/>
                <a:gd name="T13" fmla="*/ 280 h 479"/>
                <a:gd name="T14" fmla="*/ 494 w 555"/>
                <a:gd name="T15" fmla="*/ 60 h 479"/>
                <a:gd name="T16" fmla="*/ 470 w 555"/>
                <a:gd name="T17" fmla="*/ 257 h 479"/>
                <a:gd name="T18" fmla="*/ 289 w 555"/>
                <a:gd name="T19" fmla="*/ 436 h 479"/>
                <a:gd name="T20" fmla="*/ 266 w 555"/>
                <a:gd name="T21" fmla="*/ 436 h 479"/>
                <a:gd name="T22" fmla="*/ 84 w 555"/>
                <a:gd name="T23" fmla="*/ 257 h 479"/>
                <a:gd name="T24" fmla="*/ 84 w 555"/>
                <a:gd name="T25" fmla="*/ 83 h 479"/>
                <a:gd name="T26" fmla="*/ 255 w 555"/>
                <a:gd name="T27" fmla="*/ 80 h 479"/>
                <a:gd name="T28" fmla="*/ 277 w 555"/>
                <a:gd name="T29" fmla="*/ 100 h 479"/>
                <a:gd name="T30" fmla="*/ 300 w 555"/>
                <a:gd name="T31" fmla="*/ 80 h 479"/>
                <a:gd name="T32" fmla="*/ 470 w 555"/>
                <a:gd name="T33" fmla="*/ 83 h 479"/>
                <a:gd name="T34" fmla="*/ 470 w 555"/>
                <a:gd name="T35" fmla="*/ 257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55" h="479">
                  <a:moveTo>
                    <a:pt x="494" y="60"/>
                  </a:moveTo>
                  <a:cubicBezTo>
                    <a:pt x="434" y="1"/>
                    <a:pt x="339" y="0"/>
                    <a:pt x="277" y="56"/>
                  </a:cubicBezTo>
                  <a:cubicBezTo>
                    <a:pt x="216" y="0"/>
                    <a:pt x="121" y="1"/>
                    <a:pt x="61" y="60"/>
                  </a:cubicBezTo>
                  <a:cubicBezTo>
                    <a:pt x="0" y="121"/>
                    <a:pt x="0" y="219"/>
                    <a:pt x="61" y="280"/>
                  </a:cubicBezTo>
                  <a:cubicBezTo>
                    <a:pt x="79" y="298"/>
                    <a:pt x="242" y="460"/>
                    <a:pt x="242" y="460"/>
                  </a:cubicBezTo>
                  <a:cubicBezTo>
                    <a:pt x="262" y="479"/>
                    <a:pt x="293" y="479"/>
                    <a:pt x="312" y="460"/>
                  </a:cubicBezTo>
                  <a:cubicBezTo>
                    <a:pt x="312" y="460"/>
                    <a:pt x="492" y="282"/>
                    <a:pt x="494" y="280"/>
                  </a:cubicBezTo>
                  <a:cubicBezTo>
                    <a:pt x="555" y="219"/>
                    <a:pt x="555" y="121"/>
                    <a:pt x="494" y="60"/>
                  </a:cubicBezTo>
                  <a:close/>
                  <a:moveTo>
                    <a:pt x="470" y="257"/>
                  </a:moveTo>
                  <a:cubicBezTo>
                    <a:pt x="289" y="436"/>
                    <a:pt x="289" y="436"/>
                    <a:pt x="289" y="436"/>
                  </a:cubicBezTo>
                  <a:cubicBezTo>
                    <a:pt x="283" y="443"/>
                    <a:pt x="272" y="443"/>
                    <a:pt x="266" y="436"/>
                  </a:cubicBezTo>
                  <a:cubicBezTo>
                    <a:pt x="84" y="257"/>
                    <a:pt x="84" y="257"/>
                    <a:pt x="84" y="257"/>
                  </a:cubicBezTo>
                  <a:cubicBezTo>
                    <a:pt x="36" y="209"/>
                    <a:pt x="36" y="131"/>
                    <a:pt x="84" y="83"/>
                  </a:cubicBezTo>
                  <a:cubicBezTo>
                    <a:pt x="131" y="37"/>
                    <a:pt x="206" y="36"/>
                    <a:pt x="255" y="80"/>
                  </a:cubicBezTo>
                  <a:cubicBezTo>
                    <a:pt x="277" y="100"/>
                    <a:pt x="277" y="100"/>
                    <a:pt x="277" y="100"/>
                  </a:cubicBezTo>
                  <a:cubicBezTo>
                    <a:pt x="300" y="80"/>
                    <a:pt x="300" y="80"/>
                    <a:pt x="300" y="80"/>
                  </a:cubicBezTo>
                  <a:cubicBezTo>
                    <a:pt x="349" y="36"/>
                    <a:pt x="424" y="37"/>
                    <a:pt x="470" y="83"/>
                  </a:cubicBezTo>
                  <a:cubicBezTo>
                    <a:pt x="519" y="131"/>
                    <a:pt x="519" y="209"/>
                    <a:pt x="470" y="25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1350">
                <a:latin typeface="Montserrat Medium" panose="00000600000000000000" pitchFamily="2" charset="0"/>
                <a:cs typeface="Montserrat Medium" panose="00000600000000000000" pitchFamily="2" charset="0"/>
              </a:endParaRPr>
            </a:p>
          </p:txBody>
        </p:sp>
      </p:grpSp>
      <p:sp>
        <p:nvSpPr>
          <p:cNvPr id="26" name="文本框 25"/>
          <p:cNvSpPr txBox="1"/>
          <p:nvPr/>
        </p:nvSpPr>
        <p:spPr>
          <a:xfrm>
            <a:off x="3675265" y="1696641"/>
            <a:ext cx="1740758" cy="37194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14000"/>
              </a:lnSpc>
            </a:pPr>
            <a:r>
              <a:rPr lang="zh-TW" altLang="en-US" sz="1200" b="1" dirty="0">
                <a:solidFill>
                  <a:srgbClr val="415163"/>
                </a:solidFill>
                <a:latin typeface="源樣明體 B" panose="02020700000000000000" pitchFamily="18" charset="-120"/>
                <a:ea typeface="源樣明體 B" panose="02020700000000000000" pitchFamily="18" charset="-120"/>
                <a:cs typeface="Montserrat Medium" panose="00000600000000000000" pitchFamily="2" charset="0"/>
              </a:rPr>
              <a:t>新南向國家以外之實習</a:t>
            </a:r>
            <a:endParaRPr lang="zh-CN" altLang="en-US" sz="1200" b="1" dirty="0">
              <a:solidFill>
                <a:srgbClr val="415163"/>
              </a:solidFill>
              <a:latin typeface="源樣明體 B" panose="02020700000000000000" pitchFamily="18" charset="-120"/>
              <a:ea typeface="源樣明體 B" panose="02020700000000000000" pitchFamily="18" charset="-120"/>
              <a:cs typeface="Montserrat Medium" panose="00000600000000000000" pitchFamily="2" charset="0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3313868" y="1104362"/>
            <a:ext cx="2596183" cy="65370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14000"/>
              </a:lnSpc>
            </a:pPr>
            <a:r>
              <a:rPr lang="zh-TW" altLang="en-US" b="1" dirty="0">
                <a:solidFill>
                  <a:srgbClr val="F46346"/>
                </a:solidFill>
                <a:latin typeface="源樣明體 B" panose="02020700000000000000" pitchFamily="18" charset="-120"/>
                <a:ea typeface="源樣明體 B" panose="02020700000000000000" pitchFamily="18" charset="-120"/>
                <a:cs typeface="Montserrat Medium" panose="00000600000000000000" pitchFamily="2" charset="0"/>
              </a:rPr>
              <a:t>學海築</a:t>
            </a:r>
            <a:r>
              <a:rPr lang="zh-TW" altLang="en-US" b="1" dirty="0" smtClean="0">
                <a:solidFill>
                  <a:srgbClr val="F46346"/>
                </a:solidFill>
                <a:latin typeface="源樣明體 B" panose="02020700000000000000" pitchFamily="18" charset="-120"/>
                <a:ea typeface="源樣明體 B" panose="02020700000000000000" pitchFamily="18" charset="-120"/>
                <a:cs typeface="Montserrat Medium" panose="00000600000000000000" pitchFamily="2" charset="0"/>
              </a:rPr>
              <a:t>夢</a:t>
            </a:r>
            <a:endParaRPr lang="en-US" altLang="zh-TW" b="1" dirty="0">
              <a:solidFill>
                <a:srgbClr val="F46346"/>
              </a:solidFill>
              <a:latin typeface="源樣明體 B" panose="02020700000000000000" pitchFamily="18" charset="-120"/>
              <a:ea typeface="源樣明體 B" panose="02020700000000000000" pitchFamily="18" charset="-120"/>
              <a:cs typeface="Montserrat Medium" panose="00000600000000000000" pitchFamily="2" charset="0"/>
            </a:endParaRPr>
          </a:p>
          <a:p>
            <a:pPr algn="ctr">
              <a:lnSpc>
                <a:spcPct val="114000"/>
              </a:lnSpc>
            </a:pPr>
            <a:r>
              <a:rPr lang="en-US" altLang="zh-TW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源樣明體 B" panose="02020700000000000000" pitchFamily="18" charset="-120"/>
                <a:ea typeface="源樣明體 B" panose="02020700000000000000" pitchFamily="18" charset="-120"/>
                <a:cs typeface="Montserrat Medium" panose="00000600000000000000" pitchFamily="2" charset="0"/>
              </a:rPr>
              <a:t>(</a:t>
            </a:r>
            <a:r>
              <a:rPr lang="zh-TW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源樣明體 B" panose="02020700000000000000" pitchFamily="18" charset="-120"/>
                <a:ea typeface="源樣明體 B" panose="02020700000000000000" pitchFamily="18" charset="-120"/>
                <a:cs typeface="Montserrat Medium" panose="00000600000000000000" pitchFamily="2" charset="0"/>
              </a:rPr>
              <a:t>教育部補助</a:t>
            </a:r>
            <a:r>
              <a:rPr lang="en-US" altLang="zh-TW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源樣明體 B" panose="02020700000000000000" pitchFamily="18" charset="-120"/>
                <a:ea typeface="源樣明體 B" panose="02020700000000000000" pitchFamily="18" charset="-120"/>
                <a:cs typeface="Montserrat Medium" panose="00000600000000000000" pitchFamily="2" charset="0"/>
              </a:rPr>
              <a:t>)</a:t>
            </a:r>
            <a:endParaRPr lang="en-US" altLang="zh-CN" b="1" dirty="0">
              <a:solidFill>
                <a:srgbClr val="F46346"/>
              </a:solidFill>
              <a:latin typeface="源樣明體 B" panose="02020700000000000000" pitchFamily="18" charset="-120"/>
              <a:ea typeface="源樣明體 B" panose="02020700000000000000" pitchFamily="18" charset="-120"/>
              <a:cs typeface="Montserrat Medium" panose="00000600000000000000" pitchFamily="2" charset="0"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592123" y="2482983"/>
            <a:ext cx="1933195" cy="2418859"/>
            <a:chOff x="7087034" y="1478767"/>
            <a:chExt cx="2577593" cy="2618734"/>
          </a:xfrm>
        </p:grpSpPr>
        <p:sp>
          <p:nvSpPr>
            <p:cNvPr id="35" name="文本框 34"/>
            <p:cNvSpPr txBox="1"/>
            <p:nvPr/>
          </p:nvSpPr>
          <p:spPr>
            <a:xfrm>
              <a:off x="7294694" y="2174331"/>
              <a:ext cx="2090057" cy="192317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zh-TW" altLang="en-US" sz="1200" b="1" dirty="0">
                  <a:solidFill>
                    <a:srgbClr val="415163"/>
                  </a:solidFill>
                  <a:latin typeface="源樣明體 B" panose="02020700000000000000" pitchFamily="18" charset="-120"/>
                  <a:ea typeface="源樣明體 B" panose="02020700000000000000" pitchFamily="18" charset="-120"/>
                  <a:cs typeface="Montserrat Medium" panose="00000600000000000000" pitchFamily="2" charset="0"/>
                </a:rPr>
                <a:t>印尼、越南、寮國、汶萊、泰國、緬甸、菲律賓、柬埔寨、新加坡、馬來西亞、印度、巴基斯坦、孟加拉、尼泊爾、不丹、斯里蘭卡、紐西蘭及澳洲等十八國</a:t>
              </a:r>
              <a:endParaRPr lang="zh-CN" altLang="en-US" sz="1200" b="1" dirty="0">
                <a:solidFill>
                  <a:srgbClr val="415163"/>
                </a:solidFill>
                <a:latin typeface="源樣明體 B" panose="02020700000000000000" pitchFamily="18" charset="-120"/>
                <a:ea typeface="源樣明體 B" panose="02020700000000000000" pitchFamily="18" charset="-120"/>
                <a:cs typeface="Montserrat Medium" panose="00000600000000000000" pitchFamily="2" charset="0"/>
              </a:endParaRPr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7087034" y="1478767"/>
              <a:ext cx="2577593" cy="69126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zh-TW" altLang="en-US" b="1" dirty="0" smtClean="0">
                  <a:solidFill>
                    <a:srgbClr val="F46346"/>
                  </a:solidFill>
                  <a:latin typeface="源樣明體 B" panose="02020700000000000000" pitchFamily="18" charset="-120"/>
                  <a:ea typeface="源樣明體 B" panose="02020700000000000000" pitchFamily="18" charset="-120"/>
                  <a:cs typeface="Montserrat Medium" panose="00000600000000000000" pitchFamily="2" charset="0"/>
                </a:rPr>
                <a:t>新南向學海築夢</a:t>
              </a:r>
              <a:r>
                <a:rPr lang="en-US" altLang="zh-TW" b="1" dirty="0" smtClean="0">
                  <a:solidFill>
                    <a:srgbClr val="F46346"/>
                  </a:solidFill>
                  <a:latin typeface="源樣明體 B" panose="02020700000000000000" pitchFamily="18" charset="-120"/>
                  <a:ea typeface="源樣明體 B" panose="02020700000000000000" pitchFamily="18" charset="-120"/>
                  <a:cs typeface="Montserrat Medium" panose="00000600000000000000" pitchFamily="2" charset="0"/>
                </a:rPr>
                <a:t/>
              </a:r>
              <a:br>
                <a:rPr lang="en-US" altLang="zh-TW" b="1" dirty="0" smtClean="0">
                  <a:solidFill>
                    <a:srgbClr val="F46346"/>
                  </a:solidFill>
                  <a:latin typeface="源樣明體 B" panose="02020700000000000000" pitchFamily="18" charset="-120"/>
                  <a:ea typeface="源樣明體 B" panose="02020700000000000000" pitchFamily="18" charset="-120"/>
                  <a:cs typeface="Montserrat Medium" panose="00000600000000000000" pitchFamily="2" charset="0"/>
                </a:rPr>
              </a:br>
              <a:r>
                <a:rPr lang="en-US" altLang="zh-TW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源樣明體 B" panose="02020700000000000000" pitchFamily="18" charset="-120"/>
                  <a:ea typeface="源樣明體 B" panose="02020700000000000000" pitchFamily="18" charset="-120"/>
                  <a:cs typeface="Montserrat Medium" panose="00000600000000000000" pitchFamily="2" charset="0"/>
                </a:rPr>
                <a:t>(</a:t>
              </a:r>
              <a:r>
                <a:rPr lang="zh-TW" altLang="en-US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源樣明體 B" panose="02020700000000000000" pitchFamily="18" charset="-120"/>
                  <a:ea typeface="源樣明體 B" panose="02020700000000000000" pitchFamily="18" charset="-120"/>
                  <a:cs typeface="Montserrat Medium" panose="00000600000000000000" pitchFamily="2" charset="0"/>
                </a:rPr>
                <a:t>教育部補助</a:t>
              </a:r>
              <a:r>
                <a:rPr lang="en-US" altLang="zh-TW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源樣明體 B" panose="02020700000000000000" pitchFamily="18" charset="-120"/>
                  <a:ea typeface="源樣明體 B" panose="02020700000000000000" pitchFamily="18" charset="-120"/>
                  <a:cs typeface="Montserrat Medium" panose="00000600000000000000" pitchFamily="2" charset="0"/>
                </a:rPr>
                <a:t>)</a:t>
              </a:r>
              <a:endParaRPr lang="en-US" alt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源樣明體 B" panose="02020700000000000000" pitchFamily="18" charset="-120"/>
                <a:ea typeface="源樣明體 B" panose="02020700000000000000" pitchFamily="18" charset="-120"/>
                <a:cs typeface="Montserrat Medium" panose="00000600000000000000" pitchFamily="2" charset="0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6705599" y="2504954"/>
            <a:ext cx="2316711" cy="1162023"/>
            <a:chOff x="7048992" y="1122745"/>
            <a:chExt cx="2227878" cy="1135253"/>
          </a:xfrm>
        </p:grpSpPr>
        <p:sp>
          <p:nvSpPr>
            <p:cNvPr id="41" name="文本框 40"/>
            <p:cNvSpPr txBox="1"/>
            <p:nvPr/>
          </p:nvSpPr>
          <p:spPr>
            <a:xfrm>
              <a:off x="7325559" y="1756478"/>
              <a:ext cx="1951311" cy="50152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TW" sz="1200" b="1" dirty="0" smtClean="0">
                  <a:solidFill>
                    <a:srgbClr val="415163"/>
                  </a:solidFill>
                  <a:latin typeface="源樣明體 B" panose="02020700000000000000" pitchFamily="18" charset="-120"/>
                  <a:ea typeface="源樣明體 B" panose="02020700000000000000" pitchFamily="18" charset="-120"/>
                  <a:cs typeface="Montserrat Medium" panose="00000600000000000000" pitchFamily="2" charset="0"/>
                </a:rPr>
                <a:t>1.</a:t>
              </a:r>
              <a:r>
                <a:rPr lang="zh-TW" altLang="en-US" sz="1200" b="1" dirty="0" smtClean="0">
                  <a:solidFill>
                    <a:srgbClr val="415163"/>
                  </a:solidFill>
                  <a:latin typeface="源樣明體 B" panose="02020700000000000000" pitchFamily="18" charset="-120"/>
                  <a:ea typeface="源樣明體 B" panose="02020700000000000000" pitchFamily="18" charset="-120"/>
                  <a:cs typeface="Montserrat Medium" panose="00000600000000000000" pitchFamily="2" charset="0"/>
                </a:rPr>
                <a:t>選送生為外籍、僑港澳生</a:t>
              </a:r>
              <a:endParaRPr lang="en-US" altLang="zh-TW" sz="1200" b="1" dirty="0" smtClean="0">
                <a:solidFill>
                  <a:srgbClr val="415163"/>
                </a:solidFill>
                <a:latin typeface="源樣明體 B" panose="02020700000000000000" pitchFamily="18" charset="-120"/>
                <a:ea typeface="源樣明體 B" panose="02020700000000000000" pitchFamily="18" charset="-120"/>
                <a:cs typeface="Montserrat Medium" panose="00000600000000000000" pitchFamily="2" charset="0"/>
              </a:endParaRPr>
            </a:p>
            <a:p>
              <a:pPr>
                <a:lnSpc>
                  <a:spcPct val="114000"/>
                </a:lnSpc>
              </a:pPr>
              <a:r>
                <a:rPr lang="en-US" altLang="zh-TW" sz="1200" b="1" dirty="0" smtClean="0">
                  <a:solidFill>
                    <a:srgbClr val="415163"/>
                  </a:solidFill>
                  <a:latin typeface="源樣明體 B" panose="02020700000000000000" pitchFamily="18" charset="-120"/>
                  <a:ea typeface="源樣明體 B" panose="02020700000000000000" pitchFamily="18" charset="-120"/>
                  <a:cs typeface="Montserrat Medium" panose="00000600000000000000" pitchFamily="2" charset="0"/>
                </a:rPr>
                <a:t>2.</a:t>
              </a:r>
              <a:r>
                <a:rPr lang="zh-TW" altLang="en-US" sz="1200" b="1" dirty="0" smtClean="0">
                  <a:solidFill>
                    <a:srgbClr val="415163"/>
                  </a:solidFill>
                  <a:latin typeface="源樣明體 B" panose="02020700000000000000" pitchFamily="18" charset="-120"/>
                  <a:ea typeface="源樣明體 B" panose="02020700000000000000" pitchFamily="18" charset="-120"/>
                  <a:cs typeface="Montserrat Medium" panose="00000600000000000000" pitchFamily="2" charset="0"/>
                </a:rPr>
                <a:t>中港澳之實習機構。</a:t>
              </a:r>
              <a:endParaRPr lang="zh-CN" altLang="en-US" sz="1200" b="1" dirty="0">
                <a:solidFill>
                  <a:srgbClr val="415163"/>
                </a:solidFill>
                <a:latin typeface="源樣明體 B" panose="02020700000000000000" pitchFamily="18" charset="-120"/>
                <a:ea typeface="源樣明體 B" panose="02020700000000000000" pitchFamily="18" charset="-120"/>
                <a:cs typeface="Montserrat Medium" panose="00000600000000000000" pitchFamily="2" charset="0"/>
              </a:endParaRPr>
            </a:p>
          </p:txBody>
        </p:sp>
        <p:sp>
          <p:nvSpPr>
            <p:cNvPr id="42" name="文本框 41"/>
            <p:cNvSpPr txBox="1"/>
            <p:nvPr/>
          </p:nvSpPr>
          <p:spPr>
            <a:xfrm>
              <a:off x="7048992" y="1122745"/>
              <a:ext cx="2075038" cy="63864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zh-TW" altLang="en-US" b="1" dirty="0" smtClean="0">
                  <a:solidFill>
                    <a:srgbClr val="F46346"/>
                  </a:solidFill>
                  <a:latin typeface="源樣明體 B" panose="02020700000000000000" pitchFamily="18" charset="-120"/>
                  <a:ea typeface="源樣明體 B" panose="02020700000000000000" pitchFamily="18" charset="-120"/>
                  <a:cs typeface="Montserrat Medium" panose="00000600000000000000" pitchFamily="2" charset="0"/>
                </a:rPr>
                <a:t>其他實習計畫</a:t>
              </a:r>
              <a:endParaRPr lang="en-US" altLang="zh-TW" b="1" dirty="0" smtClean="0">
                <a:solidFill>
                  <a:srgbClr val="F46346"/>
                </a:solidFill>
                <a:latin typeface="源樣明體 B" panose="02020700000000000000" pitchFamily="18" charset="-120"/>
                <a:ea typeface="源樣明體 B" panose="02020700000000000000" pitchFamily="18" charset="-120"/>
                <a:cs typeface="Montserrat Medium" panose="00000600000000000000" pitchFamily="2" charset="0"/>
              </a:endParaRPr>
            </a:p>
            <a:p>
              <a:pPr algn="ctr">
                <a:lnSpc>
                  <a:spcPct val="114000"/>
                </a:lnSpc>
              </a:pPr>
              <a:r>
                <a:rPr lang="en-US" altLang="zh-TW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源樣明體 B" panose="02020700000000000000" pitchFamily="18" charset="-120"/>
                  <a:ea typeface="源樣明體 B" panose="02020700000000000000" pitchFamily="18" charset="-120"/>
                  <a:cs typeface="Montserrat Medium" panose="00000600000000000000" pitchFamily="2" charset="0"/>
                </a:rPr>
                <a:t>(</a:t>
              </a:r>
              <a:r>
                <a:rPr lang="zh-TW" altLang="en-US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源樣明體 B" panose="02020700000000000000" pitchFamily="18" charset="-120"/>
                  <a:ea typeface="源樣明體 B" panose="02020700000000000000" pitchFamily="18" charset="-120"/>
                  <a:cs typeface="Montserrat Medium" panose="00000600000000000000" pitchFamily="2" charset="0"/>
                </a:rPr>
                <a:t>學校經費補助</a:t>
              </a:r>
              <a:r>
                <a:rPr lang="en-US" altLang="zh-TW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源樣明體 B" panose="02020700000000000000" pitchFamily="18" charset="-120"/>
                  <a:ea typeface="源樣明體 B" panose="02020700000000000000" pitchFamily="18" charset="-120"/>
                  <a:cs typeface="Montserrat Medium" panose="00000600000000000000" pitchFamily="2" charset="0"/>
                </a:rPr>
                <a:t>)</a:t>
              </a:r>
              <a:endParaRPr lang="en-US" altLang="zh-CN" sz="1400" b="1" dirty="0">
                <a:solidFill>
                  <a:srgbClr val="F46346"/>
                </a:solidFill>
                <a:latin typeface="源樣明體 B" panose="02020700000000000000" pitchFamily="18" charset="-120"/>
                <a:ea typeface="源樣明體 B" panose="02020700000000000000" pitchFamily="18" charset="-120"/>
                <a:cs typeface="Montserrat Medium" panose="00000600000000000000" pitchFamily="2" charset="0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3493555" y="285750"/>
            <a:ext cx="2450045" cy="3938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文字方塊 20"/>
          <p:cNvSpPr txBox="1"/>
          <p:nvPr/>
        </p:nvSpPr>
        <p:spPr>
          <a:xfrm>
            <a:off x="3367059" y="380197"/>
            <a:ext cx="3034001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TW" altLang="en-US" sz="3600" dirty="0" smtClean="0">
                <a:solidFill>
                  <a:srgbClr val="415163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實習計畫別</a:t>
            </a:r>
            <a:endParaRPr lang="zh-TW" altLang="en-US" sz="3600" dirty="0">
              <a:solidFill>
                <a:srgbClr val="415163"/>
              </a:solidFill>
              <a:latin typeface="源樣明體 B" panose="02020700000000000000" pitchFamily="18" charset="-120"/>
              <a:ea typeface="源樣明體 B" panose="02020700000000000000" pitchFamily="18" charset="-120"/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-12357" y="18020"/>
            <a:ext cx="42033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b="1" dirty="0">
                <a:solidFill>
                  <a:srgbClr val="8296AD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2024</a:t>
            </a:r>
            <a:r>
              <a:rPr lang="zh-TW" altLang="en-US" sz="1400" b="1" dirty="0">
                <a:solidFill>
                  <a:srgbClr val="8296AD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年選送學生出國實習計畫申請說明</a:t>
            </a:r>
          </a:p>
        </p:txBody>
      </p:sp>
      <p:pic>
        <p:nvPicPr>
          <p:cNvPr id="24" name="圖片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8405" y="4629150"/>
            <a:ext cx="1905000" cy="42144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505200" y="209550"/>
            <a:ext cx="2424401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文字方塊 1"/>
          <p:cNvSpPr txBox="1"/>
          <p:nvPr/>
        </p:nvSpPr>
        <p:spPr>
          <a:xfrm>
            <a:off x="3560901" y="467756"/>
            <a:ext cx="22098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TW" altLang="en-US" sz="3600" dirty="0" smtClean="0">
                <a:solidFill>
                  <a:srgbClr val="415163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實習</a:t>
            </a:r>
            <a:r>
              <a:rPr lang="zh-TW" altLang="en-US" sz="3600" dirty="0">
                <a:solidFill>
                  <a:srgbClr val="415163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時間</a:t>
            </a:r>
          </a:p>
        </p:txBody>
      </p:sp>
      <p:sp>
        <p:nvSpPr>
          <p:cNvPr id="10" name="矩形 9"/>
          <p:cNvSpPr/>
          <p:nvPr/>
        </p:nvSpPr>
        <p:spPr>
          <a:xfrm>
            <a:off x="2743200" y="1928772"/>
            <a:ext cx="3810000" cy="453602"/>
          </a:xfrm>
          <a:prstGeom prst="rect">
            <a:avLst/>
          </a:prstGeom>
          <a:solidFill>
            <a:srgbClr val="F46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bg1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學海築</a:t>
            </a:r>
            <a:r>
              <a:rPr lang="zh-TW" altLang="en-US" dirty="0" smtClean="0">
                <a:solidFill>
                  <a:schemeClr val="bg1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夢、新南向築夢</a:t>
            </a:r>
            <a:endParaRPr lang="zh-TW" altLang="en-US" dirty="0">
              <a:solidFill>
                <a:schemeClr val="bg1"/>
              </a:solidFill>
              <a:latin typeface="源樣明體 B" panose="02020700000000000000" pitchFamily="18" charset="-120"/>
              <a:ea typeface="源樣明體 B" panose="02020700000000000000" pitchFamily="18" charset="-120"/>
            </a:endParaRPr>
          </a:p>
        </p:txBody>
      </p:sp>
      <p:sp>
        <p:nvSpPr>
          <p:cNvPr id="11" name="向左箭號 10"/>
          <p:cNvSpPr/>
          <p:nvPr/>
        </p:nvSpPr>
        <p:spPr>
          <a:xfrm>
            <a:off x="2743199" y="1531387"/>
            <a:ext cx="914400" cy="177281"/>
          </a:xfrm>
          <a:prstGeom prst="leftArrow">
            <a:avLst/>
          </a:prstGeom>
          <a:solidFill>
            <a:srgbClr val="4151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2" name="群組 11"/>
          <p:cNvGrpSpPr/>
          <p:nvPr/>
        </p:nvGrpSpPr>
        <p:grpSpPr>
          <a:xfrm>
            <a:off x="994759" y="3172397"/>
            <a:ext cx="726989" cy="727504"/>
            <a:chOff x="4646225" y="1926028"/>
            <a:chExt cx="1407280" cy="1472995"/>
          </a:xfrm>
        </p:grpSpPr>
        <p:sp>
          <p:nvSpPr>
            <p:cNvPr id="13" name="ïṧḷïḓê-Oval 18"/>
            <p:cNvSpPr/>
            <p:nvPr/>
          </p:nvSpPr>
          <p:spPr>
            <a:xfrm>
              <a:off x="4646225" y="1926028"/>
              <a:ext cx="1407280" cy="140728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 sz="1350">
                <a:latin typeface="Montserrat Medium" panose="00000600000000000000" pitchFamily="2" charset="0"/>
                <a:cs typeface="Montserrat Medium" panose="00000600000000000000" pitchFamily="2" charset="0"/>
              </a:endParaRPr>
            </a:p>
          </p:txBody>
        </p:sp>
        <p:sp>
          <p:nvSpPr>
            <p:cNvPr id="14" name="ïṧḷïḓê-Freeform: Shape 19"/>
            <p:cNvSpPr/>
            <p:nvPr/>
          </p:nvSpPr>
          <p:spPr>
            <a:xfrm rot="10800000" flipH="1">
              <a:off x="4701361" y="3006507"/>
              <a:ext cx="1268364" cy="392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156" extrusionOk="0">
                  <a:moveTo>
                    <a:pt x="0" y="15834"/>
                  </a:moveTo>
                  <a:cubicBezTo>
                    <a:pt x="3445" y="817"/>
                    <a:pt x="11156" y="-4444"/>
                    <a:pt x="17223" y="4084"/>
                  </a:cubicBezTo>
                  <a:cubicBezTo>
                    <a:pt x="18678" y="6130"/>
                    <a:pt x="19955" y="8872"/>
                    <a:pt x="20978" y="12149"/>
                  </a:cubicBezTo>
                  <a:lnTo>
                    <a:pt x="21600" y="11275"/>
                  </a:lnTo>
                  <a:lnTo>
                    <a:pt x="21499" y="16495"/>
                  </a:lnTo>
                  <a:lnTo>
                    <a:pt x="19406" y="14359"/>
                  </a:lnTo>
                  <a:lnTo>
                    <a:pt x="20028" y="13486"/>
                  </a:lnTo>
                  <a:cubicBezTo>
                    <a:pt x="16058" y="1123"/>
                    <a:pt x="8792" y="-935"/>
                    <a:pt x="3798" y="8891"/>
                  </a:cubicBezTo>
                  <a:cubicBezTo>
                    <a:pt x="2640" y="11168"/>
                    <a:pt x="1670" y="13974"/>
                    <a:pt x="940" y="17156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 sz="1350">
                <a:latin typeface="Montserrat Medium" panose="00000600000000000000" pitchFamily="2" charset="0"/>
                <a:cs typeface="Montserrat Medium" panose="00000600000000000000" pitchFamily="2" charset="0"/>
              </a:endParaRPr>
            </a:p>
          </p:txBody>
        </p:sp>
        <p:grpSp>
          <p:nvGrpSpPr>
            <p:cNvPr id="15" name="Group 25"/>
            <p:cNvGrpSpPr/>
            <p:nvPr/>
          </p:nvGrpSpPr>
          <p:grpSpPr>
            <a:xfrm>
              <a:off x="4730003" y="2026933"/>
              <a:ext cx="1222313" cy="1222313"/>
              <a:chOff x="0" y="0"/>
              <a:chExt cx="3259500" cy="3259500"/>
            </a:xfrm>
          </p:grpSpPr>
          <p:sp>
            <p:nvSpPr>
              <p:cNvPr id="16" name="is1ide-Oval 26"/>
              <p:cNvSpPr/>
              <p:nvPr/>
            </p:nvSpPr>
            <p:spPr>
              <a:xfrm>
                <a:off x="0" y="0"/>
                <a:ext cx="3259500" cy="32595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1350">
                  <a:latin typeface="Montserrat Medium" panose="00000600000000000000" pitchFamily="2" charset="0"/>
                  <a:cs typeface="Montserrat Medium" panose="00000600000000000000" pitchFamily="2" charset="0"/>
                </a:endParaRPr>
              </a:p>
            </p:txBody>
          </p:sp>
          <p:sp>
            <p:nvSpPr>
              <p:cNvPr id="17" name="is1ide-Freeform: Shape 27"/>
              <p:cNvSpPr/>
              <p:nvPr/>
            </p:nvSpPr>
            <p:spPr>
              <a:xfrm>
                <a:off x="1020253" y="1088765"/>
                <a:ext cx="1218990" cy="9454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580" h="20757" extrusionOk="0">
                    <a:moveTo>
                      <a:pt x="11316" y="15681"/>
                    </a:moveTo>
                    <a:cubicBezTo>
                      <a:pt x="10444" y="15681"/>
                      <a:pt x="9737" y="14763"/>
                      <a:pt x="9737" y="13632"/>
                    </a:cubicBezTo>
                    <a:cubicBezTo>
                      <a:pt x="9737" y="12501"/>
                      <a:pt x="10444" y="11585"/>
                      <a:pt x="11316" y="11585"/>
                    </a:cubicBezTo>
                    <a:cubicBezTo>
                      <a:pt x="12189" y="11585"/>
                      <a:pt x="12896" y="12501"/>
                      <a:pt x="12896" y="13632"/>
                    </a:cubicBezTo>
                    <a:cubicBezTo>
                      <a:pt x="12896" y="14763"/>
                      <a:pt x="12189" y="15681"/>
                      <a:pt x="11316" y="15681"/>
                    </a:cubicBezTo>
                    <a:close/>
                    <a:moveTo>
                      <a:pt x="18009" y="2956"/>
                    </a:moveTo>
                    <a:cubicBezTo>
                      <a:pt x="14750" y="138"/>
                      <a:pt x="11090" y="-836"/>
                      <a:pt x="6751" y="781"/>
                    </a:cubicBezTo>
                    <a:cubicBezTo>
                      <a:pt x="3364" y="2045"/>
                      <a:pt x="258" y="7054"/>
                      <a:pt x="18" y="11348"/>
                    </a:cubicBezTo>
                    <a:cubicBezTo>
                      <a:pt x="-265" y="16419"/>
                      <a:pt x="2772" y="20764"/>
                      <a:pt x="8123" y="20757"/>
                    </a:cubicBezTo>
                    <a:cubicBezTo>
                      <a:pt x="13892" y="20749"/>
                      <a:pt x="16051" y="17148"/>
                      <a:pt x="16098" y="16053"/>
                    </a:cubicBezTo>
                    <a:cubicBezTo>
                      <a:pt x="16146" y="14957"/>
                      <a:pt x="13849" y="12933"/>
                      <a:pt x="15327" y="10853"/>
                    </a:cubicBezTo>
                    <a:cubicBezTo>
                      <a:pt x="17179" y="8245"/>
                      <a:pt x="18829" y="10466"/>
                      <a:pt x="19829" y="10154"/>
                    </a:cubicBezTo>
                    <a:cubicBezTo>
                      <a:pt x="20829" y="9841"/>
                      <a:pt x="21335" y="5836"/>
                      <a:pt x="18009" y="2956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1350">
                  <a:latin typeface="Montserrat Medium" panose="00000600000000000000" pitchFamily="2" charset="0"/>
                  <a:cs typeface="Montserrat Medium" panose="00000600000000000000" pitchFamily="2" charset="0"/>
                </a:endParaRPr>
              </a:p>
            </p:txBody>
          </p:sp>
        </p:grpSp>
      </p:grpSp>
      <p:sp>
        <p:nvSpPr>
          <p:cNvPr id="18" name="向左箭號 17"/>
          <p:cNvSpPr/>
          <p:nvPr/>
        </p:nvSpPr>
        <p:spPr>
          <a:xfrm rot="10800000">
            <a:off x="5587731" y="1531387"/>
            <a:ext cx="914400" cy="177281"/>
          </a:xfrm>
          <a:prstGeom prst="leftArrow">
            <a:avLst/>
          </a:prstGeom>
          <a:solidFill>
            <a:srgbClr val="4151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文字方塊 18"/>
          <p:cNvSpPr txBox="1"/>
          <p:nvPr/>
        </p:nvSpPr>
        <p:spPr>
          <a:xfrm>
            <a:off x="3780652" y="1411508"/>
            <a:ext cx="17350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dirty="0" smtClean="0">
                <a:solidFill>
                  <a:srgbClr val="F46346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30</a:t>
            </a:r>
            <a:r>
              <a:rPr lang="zh-TW" altLang="en-US" sz="2000" b="1" dirty="0" smtClean="0">
                <a:solidFill>
                  <a:srgbClr val="F46346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天</a:t>
            </a:r>
            <a:r>
              <a:rPr lang="en-US" altLang="zh-TW" sz="2000" b="1" dirty="0" smtClean="0">
                <a:solidFill>
                  <a:srgbClr val="F46346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~</a:t>
            </a:r>
            <a:r>
              <a:rPr lang="zh-TW" altLang="en-US" sz="2000" b="1" dirty="0" smtClean="0">
                <a:solidFill>
                  <a:srgbClr val="F46346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一學年</a:t>
            </a:r>
            <a:endParaRPr lang="zh-TW" altLang="en-US" sz="2000" b="1" dirty="0">
              <a:solidFill>
                <a:srgbClr val="F46346"/>
              </a:solidFill>
              <a:latin typeface="源樣明體 B" panose="02020700000000000000" pitchFamily="18" charset="-120"/>
              <a:ea typeface="源樣明體 B" panose="02020700000000000000" pitchFamily="18" charset="-120"/>
            </a:endParaRPr>
          </a:p>
        </p:txBody>
      </p:sp>
      <p:grpSp>
        <p:nvGrpSpPr>
          <p:cNvPr id="20" name="群組 19"/>
          <p:cNvGrpSpPr/>
          <p:nvPr/>
        </p:nvGrpSpPr>
        <p:grpSpPr>
          <a:xfrm>
            <a:off x="1045097" y="1787729"/>
            <a:ext cx="644704" cy="701709"/>
            <a:chOff x="3018043" y="1926028"/>
            <a:chExt cx="1268364" cy="1380514"/>
          </a:xfrm>
        </p:grpSpPr>
        <p:sp>
          <p:nvSpPr>
            <p:cNvPr id="21" name="ïṧḷïḓê-Freeform: Shape 12"/>
            <p:cNvSpPr/>
            <p:nvPr/>
          </p:nvSpPr>
          <p:spPr>
            <a:xfrm>
              <a:off x="3018043" y="1926028"/>
              <a:ext cx="1268364" cy="392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156" extrusionOk="0">
                  <a:moveTo>
                    <a:pt x="0" y="15834"/>
                  </a:moveTo>
                  <a:cubicBezTo>
                    <a:pt x="3445" y="817"/>
                    <a:pt x="11156" y="-4444"/>
                    <a:pt x="17223" y="4084"/>
                  </a:cubicBezTo>
                  <a:cubicBezTo>
                    <a:pt x="18678" y="6130"/>
                    <a:pt x="19955" y="8872"/>
                    <a:pt x="20978" y="12149"/>
                  </a:cubicBezTo>
                  <a:lnTo>
                    <a:pt x="21600" y="11275"/>
                  </a:lnTo>
                  <a:lnTo>
                    <a:pt x="21499" y="16495"/>
                  </a:lnTo>
                  <a:lnTo>
                    <a:pt x="19406" y="14359"/>
                  </a:lnTo>
                  <a:lnTo>
                    <a:pt x="20028" y="13486"/>
                  </a:lnTo>
                  <a:cubicBezTo>
                    <a:pt x="16058" y="1123"/>
                    <a:pt x="8792" y="-935"/>
                    <a:pt x="3798" y="8891"/>
                  </a:cubicBezTo>
                  <a:cubicBezTo>
                    <a:pt x="2640" y="11168"/>
                    <a:pt x="1670" y="13974"/>
                    <a:pt x="940" y="17156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 sz="1350">
                <a:latin typeface="Montserrat Medium" panose="00000600000000000000" pitchFamily="2" charset="0"/>
                <a:cs typeface="Montserrat Medium" panose="00000600000000000000" pitchFamily="2" charset="0"/>
              </a:endParaRPr>
            </a:p>
          </p:txBody>
        </p:sp>
        <p:grpSp>
          <p:nvGrpSpPr>
            <p:cNvPr id="22" name="Group 13"/>
            <p:cNvGrpSpPr/>
            <p:nvPr/>
          </p:nvGrpSpPr>
          <p:grpSpPr>
            <a:xfrm>
              <a:off x="3055391" y="2084228"/>
              <a:ext cx="1222314" cy="1222314"/>
              <a:chOff x="0" y="0"/>
              <a:chExt cx="3259500" cy="3259500"/>
            </a:xfrm>
          </p:grpSpPr>
          <p:sp>
            <p:nvSpPr>
              <p:cNvPr id="23" name="ïṧḷïḓê-Oval 14"/>
              <p:cNvSpPr/>
              <p:nvPr/>
            </p:nvSpPr>
            <p:spPr>
              <a:xfrm rot="10800000" flipH="1">
                <a:off x="0" y="0"/>
                <a:ext cx="3259500" cy="32595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1350">
                  <a:latin typeface="Montserrat Medium" panose="00000600000000000000" pitchFamily="2" charset="0"/>
                  <a:cs typeface="Montserrat Medium" panose="00000600000000000000" pitchFamily="2" charset="0"/>
                </a:endParaRPr>
              </a:p>
            </p:txBody>
          </p:sp>
          <p:grpSp>
            <p:nvGrpSpPr>
              <p:cNvPr id="24" name="Group 15"/>
              <p:cNvGrpSpPr/>
              <p:nvPr/>
            </p:nvGrpSpPr>
            <p:grpSpPr>
              <a:xfrm>
                <a:off x="1103439" y="1088764"/>
                <a:ext cx="1052622" cy="1081972"/>
                <a:chOff x="-1" y="-1"/>
                <a:chExt cx="1052621" cy="1081970"/>
              </a:xfrm>
            </p:grpSpPr>
            <p:sp>
              <p:nvSpPr>
                <p:cNvPr id="25" name="ïṧḷïḓê-Freeform: Shape 16"/>
                <p:cNvSpPr/>
                <p:nvPr/>
              </p:nvSpPr>
              <p:spPr>
                <a:xfrm>
                  <a:off x="-1" y="144251"/>
                  <a:ext cx="1052621" cy="93771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9200" y="0"/>
                      </a:moveTo>
                      <a:lnTo>
                        <a:pt x="18120" y="0"/>
                      </a:lnTo>
                      <a:lnTo>
                        <a:pt x="18120" y="2700"/>
                      </a:lnTo>
                      <a:lnTo>
                        <a:pt x="14280" y="2700"/>
                      </a:lnTo>
                      <a:lnTo>
                        <a:pt x="14280" y="0"/>
                      </a:lnTo>
                      <a:lnTo>
                        <a:pt x="7320" y="0"/>
                      </a:lnTo>
                      <a:lnTo>
                        <a:pt x="7320" y="2700"/>
                      </a:lnTo>
                      <a:lnTo>
                        <a:pt x="3480" y="2700"/>
                      </a:lnTo>
                      <a:lnTo>
                        <a:pt x="3480" y="0"/>
                      </a:lnTo>
                      <a:lnTo>
                        <a:pt x="2400" y="0"/>
                      </a:lnTo>
                      <a:cubicBezTo>
                        <a:pt x="1079" y="0"/>
                        <a:pt x="0" y="1214"/>
                        <a:pt x="0" y="2700"/>
                      </a:cubicBezTo>
                      <a:lnTo>
                        <a:pt x="0" y="18900"/>
                      </a:lnTo>
                      <a:cubicBezTo>
                        <a:pt x="0" y="20386"/>
                        <a:pt x="1079" y="21600"/>
                        <a:pt x="2400" y="21600"/>
                      </a:cubicBezTo>
                      <a:lnTo>
                        <a:pt x="19200" y="21600"/>
                      </a:lnTo>
                      <a:cubicBezTo>
                        <a:pt x="20521" y="21600"/>
                        <a:pt x="21600" y="20386"/>
                        <a:pt x="21600" y="18900"/>
                      </a:cubicBezTo>
                      <a:lnTo>
                        <a:pt x="21600" y="2700"/>
                      </a:lnTo>
                      <a:cubicBezTo>
                        <a:pt x="21600" y="1214"/>
                        <a:pt x="20521" y="0"/>
                        <a:pt x="19200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 sz="1350">
                    <a:latin typeface="Montserrat Medium" panose="00000600000000000000" pitchFamily="2" charset="0"/>
                    <a:cs typeface="Montserrat Medium" panose="00000600000000000000" pitchFamily="2" charset="0"/>
                  </a:endParaRPr>
                </a:p>
              </p:txBody>
            </p:sp>
            <p:sp>
              <p:nvSpPr>
                <p:cNvPr id="26" name="ïṧḷïḓê-Freeform: Shape 17"/>
                <p:cNvSpPr/>
                <p:nvPr/>
              </p:nvSpPr>
              <p:spPr>
                <a:xfrm>
                  <a:off x="216319" y="-1"/>
                  <a:ext cx="608143" cy="19884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0"/>
                      </a:moveTo>
                      <a:lnTo>
                        <a:pt x="18694" y="0"/>
                      </a:lnTo>
                      <a:lnTo>
                        <a:pt x="18694" y="21600"/>
                      </a:lnTo>
                      <a:lnTo>
                        <a:pt x="21600" y="21600"/>
                      </a:lnTo>
                      <a:cubicBezTo>
                        <a:pt x="21600" y="21600"/>
                        <a:pt x="21600" y="0"/>
                        <a:pt x="21600" y="0"/>
                      </a:cubicBezTo>
                      <a:close/>
                      <a:moveTo>
                        <a:pt x="2906" y="0"/>
                      </a:moveTo>
                      <a:lnTo>
                        <a:pt x="0" y="0"/>
                      </a:lnTo>
                      <a:lnTo>
                        <a:pt x="0" y="21600"/>
                      </a:lnTo>
                      <a:lnTo>
                        <a:pt x="2906" y="21600"/>
                      </a:lnTo>
                      <a:cubicBezTo>
                        <a:pt x="2906" y="21600"/>
                        <a:pt x="2906" y="0"/>
                        <a:pt x="2906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 sz="1350">
                    <a:latin typeface="Montserrat Medium" panose="00000600000000000000" pitchFamily="2" charset="0"/>
                    <a:cs typeface="Montserrat Medium" panose="00000600000000000000" pitchFamily="2" charset="0"/>
                  </a:endParaRPr>
                </a:p>
              </p:txBody>
            </p:sp>
          </p:grpSp>
        </p:grpSp>
      </p:grpSp>
      <p:cxnSp>
        <p:nvCxnSpPr>
          <p:cNvPr id="27" name="Straight Connector 76"/>
          <p:cNvCxnSpPr/>
          <p:nvPr/>
        </p:nvCxnSpPr>
        <p:spPr>
          <a:xfrm flipH="1">
            <a:off x="1853514" y="2192538"/>
            <a:ext cx="696686" cy="0"/>
          </a:xfrm>
          <a:prstGeom prst="line">
            <a:avLst/>
          </a:prstGeom>
          <a:ln w="19050">
            <a:solidFill>
              <a:schemeClr val="tx1">
                <a:lumMod val="25000"/>
                <a:lumOff val="75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76"/>
          <p:cNvCxnSpPr/>
          <p:nvPr/>
        </p:nvCxnSpPr>
        <p:spPr>
          <a:xfrm flipH="1">
            <a:off x="1853514" y="3614252"/>
            <a:ext cx="696686" cy="0"/>
          </a:xfrm>
          <a:prstGeom prst="line">
            <a:avLst/>
          </a:prstGeom>
          <a:ln w="19050">
            <a:solidFill>
              <a:schemeClr val="tx1">
                <a:lumMod val="25000"/>
                <a:lumOff val="75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文字方塊 28"/>
          <p:cNvSpPr txBox="1"/>
          <p:nvPr/>
        </p:nvSpPr>
        <p:spPr>
          <a:xfrm>
            <a:off x="2743200" y="2461356"/>
            <a:ext cx="381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1400" b="1" dirty="0">
                <a:solidFill>
                  <a:srgbClr val="415163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選送生限本國籍，實習地點不含中港澳地區。</a:t>
            </a:r>
            <a:endParaRPr lang="zh-TW" altLang="en-US" sz="1400" b="1" dirty="0">
              <a:solidFill>
                <a:srgbClr val="415163"/>
              </a:solidFill>
              <a:latin typeface="源樣明體 B" panose="02020700000000000000" pitchFamily="18" charset="-120"/>
              <a:ea typeface="源樣明體 B" panose="02020700000000000000" pitchFamily="18" charset="-12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2771099" y="3402220"/>
            <a:ext cx="3810000" cy="453602"/>
          </a:xfrm>
          <a:prstGeom prst="rect">
            <a:avLst/>
          </a:prstGeom>
          <a:solidFill>
            <a:srgbClr val="4151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bg1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校內經費補助計畫</a:t>
            </a:r>
            <a:endParaRPr lang="zh-TW" altLang="en-US" dirty="0">
              <a:solidFill>
                <a:schemeClr val="bg1"/>
              </a:solidFill>
              <a:latin typeface="源樣明體 B" panose="02020700000000000000" pitchFamily="18" charset="-120"/>
              <a:ea typeface="源樣明體 B" panose="02020700000000000000" pitchFamily="18" charset="-120"/>
            </a:endParaRPr>
          </a:p>
        </p:txBody>
      </p:sp>
      <p:sp>
        <p:nvSpPr>
          <p:cNvPr id="32" name="向左箭號 31"/>
          <p:cNvSpPr/>
          <p:nvPr/>
        </p:nvSpPr>
        <p:spPr>
          <a:xfrm>
            <a:off x="2771099" y="3125128"/>
            <a:ext cx="914400" cy="177281"/>
          </a:xfrm>
          <a:prstGeom prst="leftArrow">
            <a:avLst/>
          </a:prstGeom>
          <a:solidFill>
            <a:srgbClr val="F46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向左箭號 32"/>
          <p:cNvSpPr/>
          <p:nvPr/>
        </p:nvSpPr>
        <p:spPr>
          <a:xfrm rot="10800000">
            <a:off x="5587731" y="3100767"/>
            <a:ext cx="914400" cy="177281"/>
          </a:xfrm>
          <a:prstGeom prst="leftArrow">
            <a:avLst/>
          </a:prstGeom>
          <a:solidFill>
            <a:srgbClr val="F46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" name="文字方塊 33"/>
          <p:cNvSpPr txBox="1"/>
          <p:nvPr/>
        </p:nvSpPr>
        <p:spPr>
          <a:xfrm>
            <a:off x="3798254" y="3009840"/>
            <a:ext cx="17350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dirty="0" smtClean="0">
                <a:solidFill>
                  <a:srgbClr val="415163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15</a:t>
            </a:r>
            <a:r>
              <a:rPr lang="zh-TW" altLang="en-US" sz="2000" b="1" dirty="0" smtClean="0">
                <a:solidFill>
                  <a:srgbClr val="415163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天</a:t>
            </a:r>
            <a:r>
              <a:rPr lang="en-US" altLang="zh-TW" sz="2000" b="1" dirty="0" smtClean="0">
                <a:solidFill>
                  <a:srgbClr val="415163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~</a:t>
            </a:r>
            <a:r>
              <a:rPr lang="zh-TW" altLang="en-US" sz="2000" b="1" dirty="0" smtClean="0">
                <a:solidFill>
                  <a:srgbClr val="415163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一學年</a:t>
            </a:r>
            <a:endParaRPr lang="zh-TW" altLang="en-US" sz="2000" b="1" dirty="0">
              <a:solidFill>
                <a:srgbClr val="415163"/>
              </a:solidFill>
              <a:latin typeface="源樣明體 B" panose="02020700000000000000" pitchFamily="18" charset="-120"/>
              <a:ea typeface="源樣明體 B" panose="02020700000000000000" pitchFamily="18" charset="-120"/>
            </a:endParaRPr>
          </a:p>
        </p:txBody>
      </p:sp>
      <p:sp>
        <p:nvSpPr>
          <p:cNvPr id="35" name="文字方塊 34"/>
          <p:cNvSpPr txBox="1"/>
          <p:nvPr/>
        </p:nvSpPr>
        <p:spPr>
          <a:xfrm>
            <a:off x="2773158" y="3935496"/>
            <a:ext cx="381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b="1" dirty="0">
                <a:solidFill>
                  <a:srgbClr val="415163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選送外籍生或實習機構在中、港、澳地區者。</a:t>
            </a:r>
          </a:p>
        </p:txBody>
      </p:sp>
      <p:sp>
        <p:nvSpPr>
          <p:cNvPr id="36" name="文字方塊 35"/>
          <p:cNvSpPr txBox="1"/>
          <p:nvPr/>
        </p:nvSpPr>
        <p:spPr>
          <a:xfrm>
            <a:off x="-12357" y="18020"/>
            <a:ext cx="42033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b="1" dirty="0">
                <a:solidFill>
                  <a:srgbClr val="8296AD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2024</a:t>
            </a:r>
            <a:r>
              <a:rPr lang="zh-TW" altLang="en-US" sz="1400" b="1" dirty="0">
                <a:solidFill>
                  <a:srgbClr val="8296AD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年選送學生出國實習計畫申請說明</a:t>
            </a:r>
          </a:p>
        </p:txBody>
      </p:sp>
      <p:pic>
        <p:nvPicPr>
          <p:cNvPr id="37" name="圖片 3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4629150"/>
            <a:ext cx="1905000" cy="421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138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505200" y="285750"/>
            <a:ext cx="24384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文字方塊 2"/>
          <p:cNvSpPr txBox="1"/>
          <p:nvPr/>
        </p:nvSpPr>
        <p:spPr>
          <a:xfrm>
            <a:off x="3530943" y="299840"/>
            <a:ext cx="238691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TW" altLang="en-US" sz="3600" dirty="0" smtClean="0">
                <a:solidFill>
                  <a:srgbClr val="415163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經費補助</a:t>
            </a:r>
            <a:endParaRPr lang="zh-TW" altLang="en-US" sz="3600" dirty="0">
              <a:solidFill>
                <a:srgbClr val="415163"/>
              </a:solidFill>
              <a:latin typeface="源樣明體 B" panose="02020700000000000000" pitchFamily="18" charset="-120"/>
              <a:ea typeface="源樣明體 B" panose="02020700000000000000" pitchFamily="18" charset="-120"/>
            </a:endParaRPr>
          </a:p>
        </p:txBody>
      </p:sp>
      <p:grpSp>
        <p:nvGrpSpPr>
          <p:cNvPr id="4" name="群組 3"/>
          <p:cNvGrpSpPr/>
          <p:nvPr/>
        </p:nvGrpSpPr>
        <p:grpSpPr>
          <a:xfrm>
            <a:off x="152400" y="4019549"/>
            <a:ext cx="635754" cy="701031"/>
            <a:chOff x="3018043" y="1926028"/>
            <a:chExt cx="1268364" cy="1380514"/>
          </a:xfrm>
        </p:grpSpPr>
        <p:sp>
          <p:nvSpPr>
            <p:cNvPr id="5" name="ïṧḷïḓê-Freeform: Shape 12"/>
            <p:cNvSpPr/>
            <p:nvPr/>
          </p:nvSpPr>
          <p:spPr>
            <a:xfrm>
              <a:off x="3018043" y="1926028"/>
              <a:ext cx="1268364" cy="392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156" extrusionOk="0">
                  <a:moveTo>
                    <a:pt x="0" y="15834"/>
                  </a:moveTo>
                  <a:cubicBezTo>
                    <a:pt x="3445" y="817"/>
                    <a:pt x="11156" y="-4444"/>
                    <a:pt x="17223" y="4084"/>
                  </a:cubicBezTo>
                  <a:cubicBezTo>
                    <a:pt x="18678" y="6130"/>
                    <a:pt x="19955" y="8872"/>
                    <a:pt x="20978" y="12149"/>
                  </a:cubicBezTo>
                  <a:lnTo>
                    <a:pt x="21600" y="11275"/>
                  </a:lnTo>
                  <a:lnTo>
                    <a:pt x="21499" y="16495"/>
                  </a:lnTo>
                  <a:lnTo>
                    <a:pt x="19406" y="14359"/>
                  </a:lnTo>
                  <a:lnTo>
                    <a:pt x="20028" y="13486"/>
                  </a:lnTo>
                  <a:cubicBezTo>
                    <a:pt x="16058" y="1123"/>
                    <a:pt x="8792" y="-935"/>
                    <a:pt x="3798" y="8891"/>
                  </a:cubicBezTo>
                  <a:cubicBezTo>
                    <a:pt x="2640" y="11168"/>
                    <a:pt x="1670" y="13974"/>
                    <a:pt x="940" y="17156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 sz="1350">
                <a:latin typeface="Montserrat Medium" panose="00000600000000000000" pitchFamily="2" charset="0"/>
                <a:cs typeface="Montserrat Medium" panose="00000600000000000000" pitchFamily="2" charset="0"/>
              </a:endParaRPr>
            </a:p>
          </p:txBody>
        </p:sp>
        <p:grpSp>
          <p:nvGrpSpPr>
            <p:cNvPr id="6" name="Group 13"/>
            <p:cNvGrpSpPr/>
            <p:nvPr/>
          </p:nvGrpSpPr>
          <p:grpSpPr>
            <a:xfrm>
              <a:off x="3055391" y="2084228"/>
              <a:ext cx="1222314" cy="1222314"/>
              <a:chOff x="0" y="0"/>
              <a:chExt cx="3259500" cy="3259500"/>
            </a:xfrm>
          </p:grpSpPr>
          <p:sp>
            <p:nvSpPr>
              <p:cNvPr id="7" name="ïṧḷïḓê-Oval 14"/>
              <p:cNvSpPr/>
              <p:nvPr/>
            </p:nvSpPr>
            <p:spPr>
              <a:xfrm rot="10800000" flipH="1">
                <a:off x="0" y="0"/>
                <a:ext cx="3259500" cy="32595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1350">
                  <a:latin typeface="Montserrat Medium" panose="00000600000000000000" pitchFamily="2" charset="0"/>
                  <a:cs typeface="Montserrat Medium" panose="00000600000000000000" pitchFamily="2" charset="0"/>
                </a:endParaRPr>
              </a:p>
            </p:txBody>
          </p:sp>
          <p:sp>
            <p:nvSpPr>
              <p:cNvPr id="10" name="ïṧḷïḓê-Freeform: Shape 17"/>
              <p:cNvSpPr/>
              <p:nvPr/>
            </p:nvSpPr>
            <p:spPr>
              <a:xfrm>
                <a:off x="1319760" y="1088766"/>
                <a:ext cx="608144" cy="1988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18694" y="0"/>
                    </a:lnTo>
                    <a:lnTo>
                      <a:pt x="18694" y="21600"/>
                    </a:lnTo>
                    <a:lnTo>
                      <a:pt x="21600" y="21600"/>
                    </a:lnTo>
                    <a:cubicBezTo>
                      <a:pt x="21600" y="21600"/>
                      <a:pt x="21600" y="0"/>
                      <a:pt x="21600" y="0"/>
                    </a:cubicBezTo>
                    <a:close/>
                    <a:moveTo>
                      <a:pt x="2906" y="0"/>
                    </a:moveTo>
                    <a:lnTo>
                      <a:pt x="0" y="0"/>
                    </a:lnTo>
                    <a:lnTo>
                      <a:pt x="0" y="21600"/>
                    </a:lnTo>
                    <a:lnTo>
                      <a:pt x="2906" y="21600"/>
                    </a:lnTo>
                    <a:cubicBezTo>
                      <a:pt x="2906" y="21600"/>
                      <a:pt x="2906" y="0"/>
                      <a:pt x="290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1350">
                  <a:latin typeface="Montserrat Medium" panose="00000600000000000000" pitchFamily="2" charset="0"/>
                  <a:cs typeface="Montserrat Medium" panose="00000600000000000000" pitchFamily="2" charset="0"/>
                </a:endParaRPr>
              </a:p>
            </p:txBody>
          </p:sp>
        </p:grpSp>
      </p:grpSp>
      <p:sp>
        <p:nvSpPr>
          <p:cNvPr id="11" name="矩形 10"/>
          <p:cNvSpPr/>
          <p:nvPr/>
        </p:nvSpPr>
        <p:spPr>
          <a:xfrm>
            <a:off x="835151" y="2276379"/>
            <a:ext cx="2038866" cy="453602"/>
          </a:xfrm>
          <a:prstGeom prst="rect">
            <a:avLst/>
          </a:prstGeom>
          <a:solidFill>
            <a:srgbClr val="8296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bg1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學海築</a:t>
            </a:r>
            <a:r>
              <a:rPr lang="zh-TW" altLang="en-US" dirty="0" smtClean="0">
                <a:solidFill>
                  <a:schemeClr val="bg1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夢</a:t>
            </a:r>
            <a:endParaRPr lang="zh-TW" altLang="en-US" dirty="0">
              <a:solidFill>
                <a:schemeClr val="bg1"/>
              </a:solidFill>
              <a:latin typeface="源樣明體 B" panose="02020700000000000000" pitchFamily="18" charset="-120"/>
              <a:ea typeface="源樣明體 B" panose="02020700000000000000" pitchFamily="18" charset="-12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835151" y="1857178"/>
            <a:ext cx="2955325" cy="350903"/>
          </a:xfrm>
          <a:prstGeom prst="rect">
            <a:avLst/>
          </a:prstGeom>
          <a:solidFill>
            <a:srgbClr val="F46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 smtClean="0">
                <a:solidFill>
                  <a:schemeClr val="bg1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教育部 </a:t>
            </a:r>
            <a:r>
              <a:rPr lang="en-US" altLang="zh-TW" sz="1200" dirty="0" smtClean="0">
                <a:solidFill>
                  <a:schemeClr val="bg1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80%</a:t>
            </a:r>
            <a:endParaRPr lang="zh-TW" altLang="en-US" sz="1200" dirty="0">
              <a:solidFill>
                <a:schemeClr val="bg1"/>
              </a:solidFill>
              <a:latin typeface="源樣明體 B" panose="02020700000000000000" pitchFamily="18" charset="-120"/>
              <a:ea typeface="源樣明體 B" panose="02020700000000000000" pitchFamily="18" charset="-12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786872" y="1861382"/>
            <a:ext cx="916459" cy="35725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 smtClean="0">
                <a:solidFill>
                  <a:schemeClr val="bg1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學校</a:t>
            </a:r>
            <a:r>
              <a:rPr lang="en-US" altLang="zh-TW" sz="1200" dirty="0" smtClean="0">
                <a:solidFill>
                  <a:schemeClr val="bg1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20%</a:t>
            </a:r>
            <a:endParaRPr lang="zh-TW" altLang="en-US" sz="1200" dirty="0">
              <a:solidFill>
                <a:schemeClr val="bg1"/>
              </a:solidFill>
              <a:latin typeface="源樣明體 B" panose="02020700000000000000" pitchFamily="18" charset="-120"/>
              <a:ea typeface="源樣明體 B" panose="02020700000000000000" pitchFamily="18" charset="-12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874017" y="2270548"/>
            <a:ext cx="1825711" cy="453602"/>
          </a:xfrm>
          <a:prstGeom prst="rect">
            <a:avLst/>
          </a:prstGeom>
          <a:solidFill>
            <a:srgbClr val="4151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bg1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新南向築夢</a:t>
            </a:r>
            <a:endParaRPr lang="zh-TW" altLang="en-US" dirty="0">
              <a:solidFill>
                <a:schemeClr val="bg1"/>
              </a:solidFill>
              <a:latin typeface="源樣明體 B" panose="02020700000000000000" pitchFamily="18" charset="-120"/>
              <a:ea typeface="源樣明體 B" panose="02020700000000000000" pitchFamily="18" charset="-120"/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1113651" y="2853239"/>
            <a:ext cx="1654777" cy="1374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zh-TW" altLang="zh-TW" sz="1400" dirty="0">
                <a:solidFill>
                  <a:srgbClr val="415163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依學校提出之計畫案，教育部核定補助總金額，由學校依計畫申請件數做分配</a:t>
            </a:r>
            <a:r>
              <a:rPr lang="zh-TW" altLang="zh-TW" sz="1400" dirty="0" smtClean="0">
                <a:solidFill>
                  <a:srgbClr val="415163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。</a:t>
            </a:r>
            <a:endParaRPr lang="zh-TW" altLang="en-US" sz="1400" dirty="0">
              <a:solidFill>
                <a:srgbClr val="415163"/>
              </a:solidFill>
              <a:latin typeface="源樣明體 B" panose="02020700000000000000" pitchFamily="18" charset="-120"/>
              <a:ea typeface="源樣明體 B" panose="02020700000000000000" pitchFamily="18" charset="-120"/>
            </a:endParaRPr>
          </a:p>
        </p:txBody>
      </p:sp>
      <p:grpSp>
        <p:nvGrpSpPr>
          <p:cNvPr id="16" name="Group 16"/>
          <p:cNvGrpSpPr/>
          <p:nvPr/>
        </p:nvGrpSpPr>
        <p:grpSpPr>
          <a:xfrm>
            <a:off x="1447970" y="1238434"/>
            <a:ext cx="2640915" cy="584595"/>
            <a:chOff x="415926" y="1466850"/>
            <a:chExt cx="3673702" cy="782638"/>
          </a:xfrm>
        </p:grpSpPr>
        <p:sp>
          <p:nvSpPr>
            <p:cNvPr id="17" name="Freeform 8"/>
            <p:cNvSpPr/>
            <p:nvPr/>
          </p:nvSpPr>
          <p:spPr bwMode="auto">
            <a:xfrm>
              <a:off x="891732" y="1466850"/>
              <a:ext cx="2722564" cy="782638"/>
            </a:xfrm>
            <a:custGeom>
              <a:avLst/>
              <a:gdLst>
                <a:gd name="T0" fmla="*/ 0 w 1715"/>
                <a:gd name="T1" fmla="*/ 0 h 493"/>
                <a:gd name="T2" fmla="*/ 1715 w 1715"/>
                <a:gd name="T3" fmla="*/ 0 h 493"/>
                <a:gd name="T4" fmla="*/ 1715 w 1715"/>
                <a:gd name="T5" fmla="*/ 493 h 493"/>
                <a:gd name="T6" fmla="*/ 0 w 1715"/>
                <a:gd name="T7" fmla="*/ 493 h 493"/>
                <a:gd name="T8" fmla="*/ 0 w 1715"/>
                <a:gd name="T9" fmla="*/ 0 h 493"/>
                <a:gd name="T10" fmla="*/ 0 w 1715"/>
                <a:gd name="T11" fmla="*/ 0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15" h="493">
                  <a:moveTo>
                    <a:pt x="0" y="0"/>
                  </a:moveTo>
                  <a:lnTo>
                    <a:pt x="1715" y="0"/>
                  </a:lnTo>
                  <a:lnTo>
                    <a:pt x="1715" y="493"/>
                  </a:lnTo>
                  <a:lnTo>
                    <a:pt x="0" y="49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pPr algn="ctr"/>
              <a:endParaRPr lang="en-US" b="1" dirty="0">
                <a:solidFill>
                  <a:schemeClr val="bg1"/>
                </a:solidFill>
                <a:latin typeface="源樣明體 B" panose="02020700000000000000" pitchFamily="18" charset="-120"/>
                <a:ea typeface="源樣明體 B" panose="02020700000000000000" pitchFamily="18" charset="-120"/>
                <a:cs typeface="Montserrat Medium" panose="00000600000000000000" pitchFamily="2" charset="0"/>
              </a:endParaRPr>
            </a:p>
          </p:txBody>
        </p:sp>
        <p:sp>
          <p:nvSpPr>
            <p:cNvPr id="18" name="Freeform 9"/>
            <p:cNvSpPr/>
            <p:nvPr/>
          </p:nvSpPr>
          <p:spPr bwMode="auto">
            <a:xfrm>
              <a:off x="415926" y="1466850"/>
              <a:ext cx="493713" cy="782638"/>
            </a:xfrm>
            <a:custGeom>
              <a:avLst/>
              <a:gdLst>
                <a:gd name="T0" fmla="*/ 2 w 311"/>
                <a:gd name="T1" fmla="*/ 80 h 493"/>
                <a:gd name="T2" fmla="*/ 311 w 311"/>
                <a:gd name="T3" fmla="*/ 0 h 493"/>
                <a:gd name="T4" fmla="*/ 311 w 311"/>
                <a:gd name="T5" fmla="*/ 493 h 493"/>
                <a:gd name="T6" fmla="*/ 0 w 311"/>
                <a:gd name="T7" fmla="*/ 436 h 493"/>
                <a:gd name="T8" fmla="*/ 2 w 311"/>
                <a:gd name="T9" fmla="*/ 80 h 493"/>
                <a:gd name="T10" fmla="*/ 2 w 311"/>
                <a:gd name="T11" fmla="*/ 80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1" h="493">
                  <a:moveTo>
                    <a:pt x="2" y="80"/>
                  </a:moveTo>
                  <a:lnTo>
                    <a:pt x="311" y="0"/>
                  </a:lnTo>
                  <a:lnTo>
                    <a:pt x="311" y="493"/>
                  </a:lnTo>
                  <a:lnTo>
                    <a:pt x="0" y="436"/>
                  </a:lnTo>
                  <a:lnTo>
                    <a:pt x="2" y="80"/>
                  </a:lnTo>
                  <a:lnTo>
                    <a:pt x="2" y="8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Montserrat Medium" panose="00000600000000000000" pitchFamily="2" charset="0"/>
                <a:cs typeface="Montserrat Medium" panose="00000600000000000000" pitchFamily="2" charset="0"/>
              </a:endParaRPr>
            </a:p>
          </p:txBody>
        </p:sp>
        <p:sp>
          <p:nvSpPr>
            <p:cNvPr id="19" name="Freeform 13"/>
            <p:cNvSpPr/>
            <p:nvPr/>
          </p:nvSpPr>
          <p:spPr bwMode="auto">
            <a:xfrm>
              <a:off x="3595914" y="1466850"/>
              <a:ext cx="493714" cy="782638"/>
            </a:xfrm>
            <a:custGeom>
              <a:avLst/>
              <a:gdLst>
                <a:gd name="T0" fmla="*/ 308 w 311"/>
                <a:gd name="T1" fmla="*/ 80 h 493"/>
                <a:gd name="T2" fmla="*/ 0 w 311"/>
                <a:gd name="T3" fmla="*/ 0 h 493"/>
                <a:gd name="T4" fmla="*/ 0 w 311"/>
                <a:gd name="T5" fmla="*/ 493 h 493"/>
                <a:gd name="T6" fmla="*/ 311 w 311"/>
                <a:gd name="T7" fmla="*/ 436 h 493"/>
                <a:gd name="T8" fmla="*/ 308 w 311"/>
                <a:gd name="T9" fmla="*/ 80 h 493"/>
                <a:gd name="T10" fmla="*/ 308 w 311"/>
                <a:gd name="T11" fmla="*/ 80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1" h="493">
                  <a:moveTo>
                    <a:pt x="308" y="80"/>
                  </a:moveTo>
                  <a:lnTo>
                    <a:pt x="0" y="0"/>
                  </a:lnTo>
                  <a:lnTo>
                    <a:pt x="0" y="493"/>
                  </a:lnTo>
                  <a:lnTo>
                    <a:pt x="311" y="436"/>
                  </a:lnTo>
                  <a:lnTo>
                    <a:pt x="308" y="80"/>
                  </a:lnTo>
                  <a:lnTo>
                    <a:pt x="308" y="8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Montserrat Medium" panose="00000600000000000000" pitchFamily="2" charset="0"/>
                <a:cs typeface="Montserrat Medium" panose="00000600000000000000" pitchFamily="2" charset="0"/>
              </a:endParaRPr>
            </a:p>
          </p:txBody>
        </p:sp>
      </p:grpSp>
      <p:sp>
        <p:nvSpPr>
          <p:cNvPr id="20" name="文字方塊 19"/>
          <p:cNvSpPr txBox="1"/>
          <p:nvPr/>
        </p:nvSpPr>
        <p:spPr>
          <a:xfrm>
            <a:off x="2217522" y="1356246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schemeClr val="bg1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學海計畫</a:t>
            </a:r>
            <a:endParaRPr lang="zh-TW" altLang="en-US" b="1" dirty="0">
              <a:solidFill>
                <a:schemeClr val="bg1"/>
              </a:solidFill>
              <a:latin typeface="源樣明體 B" panose="02020700000000000000" pitchFamily="18" charset="-120"/>
              <a:ea typeface="源樣明體 B" panose="02020700000000000000" pitchFamily="18" charset="-120"/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3112268" y="2856186"/>
            <a:ext cx="1536317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zh-TW" altLang="en-US" sz="1400" dirty="0">
                <a:solidFill>
                  <a:srgbClr val="415163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由教育部核定各單一計畫之補助金額。</a:t>
            </a:r>
          </a:p>
          <a:p>
            <a:pPr>
              <a:lnSpc>
                <a:spcPts val="2000"/>
              </a:lnSpc>
            </a:pPr>
            <a:endParaRPr lang="zh-TW" altLang="en-US" sz="1400" dirty="0">
              <a:solidFill>
                <a:srgbClr val="415163"/>
              </a:solidFill>
              <a:latin typeface="源樣明體 B" panose="02020700000000000000" pitchFamily="18" charset="-120"/>
              <a:ea typeface="源樣明體 B" panose="02020700000000000000" pitchFamily="18" charset="-120"/>
            </a:endParaRPr>
          </a:p>
        </p:txBody>
      </p:sp>
      <p:grpSp>
        <p:nvGrpSpPr>
          <p:cNvPr id="22" name="Group 17"/>
          <p:cNvGrpSpPr/>
          <p:nvPr/>
        </p:nvGrpSpPr>
        <p:grpSpPr>
          <a:xfrm>
            <a:off x="5562600" y="1238432"/>
            <a:ext cx="2780110" cy="584597"/>
            <a:chOff x="419101" y="2643188"/>
            <a:chExt cx="3706813" cy="779463"/>
          </a:xfrm>
        </p:grpSpPr>
        <p:sp>
          <p:nvSpPr>
            <p:cNvPr id="23" name="Freeform 5"/>
            <p:cNvSpPr/>
            <p:nvPr/>
          </p:nvSpPr>
          <p:spPr bwMode="auto">
            <a:xfrm>
              <a:off x="909638" y="2643188"/>
              <a:ext cx="2722563" cy="779463"/>
            </a:xfrm>
            <a:custGeom>
              <a:avLst/>
              <a:gdLst>
                <a:gd name="T0" fmla="*/ 0 w 1715"/>
                <a:gd name="T1" fmla="*/ 0 h 491"/>
                <a:gd name="T2" fmla="*/ 1715 w 1715"/>
                <a:gd name="T3" fmla="*/ 0 h 491"/>
                <a:gd name="T4" fmla="*/ 1715 w 1715"/>
                <a:gd name="T5" fmla="*/ 491 h 491"/>
                <a:gd name="T6" fmla="*/ 0 w 1715"/>
                <a:gd name="T7" fmla="*/ 491 h 491"/>
                <a:gd name="T8" fmla="*/ 0 w 1715"/>
                <a:gd name="T9" fmla="*/ 0 h 491"/>
                <a:gd name="T10" fmla="*/ 0 w 1715"/>
                <a:gd name="T11" fmla="*/ 0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15" h="491">
                  <a:moveTo>
                    <a:pt x="0" y="0"/>
                  </a:moveTo>
                  <a:lnTo>
                    <a:pt x="1715" y="0"/>
                  </a:lnTo>
                  <a:lnTo>
                    <a:pt x="1715" y="491"/>
                  </a:lnTo>
                  <a:lnTo>
                    <a:pt x="0" y="49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Montserrat Medium" panose="00000600000000000000" pitchFamily="2" charset="0"/>
                <a:cs typeface="Montserrat Medium" panose="00000600000000000000" pitchFamily="2" charset="0"/>
              </a:endParaRPr>
            </a:p>
          </p:txBody>
        </p:sp>
        <p:sp>
          <p:nvSpPr>
            <p:cNvPr id="24" name="Freeform 10"/>
            <p:cNvSpPr/>
            <p:nvPr/>
          </p:nvSpPr>
          <p:spPr bwMode="auto">
            <a:xfrm>
              <a:off x="419101" y="2643188"/>
              <a:ext cx="490538" cy="779463"/>
            </a:xfrm>
            <a:custGeom>
              <a:avLst/>
              <a:gdLst>
                <a:gd name="T0" fmla="*/ 0 w 309"/>
                <a:gd name="T1" fmla="*/ 443 h 491"/>
                <a:gd name="T2" fmla="*/ 309 w 309"/>
                <a:gd name="T3" fmla="*/ 491 h 491"/>
                <a:gd name="T4" fmla="*/ 309 w 309"/>
                <a:gd name="T5" fmla="*/ 0 h 491"/>
                <a:gd name="T6" fmla="*/ 0 w 309"/>
                <a:gd name="T7" fmla="*/ 3 h 491"/>
                <a:gd name="T8" fmla="*/ 0 w 309"/>
                <a:gd name="T9" fmla="*/ 443 h 491"/>
                <a:gd name="T10" fmla="*/ 0 w 309"/>
                <a:gd name="T11" fmla="*/ 443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9" h="491">
                  <a:moveTo>
                    <a:pt x="0" y="443"/>
                  </a:moveTo>
                  <a:lnTo>
                    <a:pt x="309" y="491"/>
                  </a:lnTo>
                  <a:lnTo>
                    <a:pt x="309" y="0"/>
                  </a:lnTo>
                  <a:lnTo>
                    <a:pt x="0" y="3"/>
                  </a:lnTo>
                  <a:lnTo>
                    <a:pt x="0" y="443"/>
                  </a:lnTo>
                  <a:lnTo>
                    <a:pt x="0" y="443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Montserrat Medium" panose="00000600000000000000" pitchFamily="2" charset="0"/>
                <a:cs typeface="Montserrat Medium" panose="00000600000000000000" pitchFamily="2" charset="0"/>
              </a:endParaRPr>
            </a:p>
          </p:txBody>
        </p:sp>
        <p:sp>
          <p:nvSpPr>
            <p:cNvPr id="25" name="Freeform 14"/>
            <p:cNvSpPr/>
            <p:nvPr/>
          </p:nvSpPr>
          <p:spPr bwMode="auto">
            <a:xfrm>
              <a:off x="3632201" y="2643188"/>
              <a:ext cx="493713" cy="779463"/>
            </a:xfrm>
            <a:custGeom>
              <a:avLst/>
              <a:gdLst>
                <a:gd name="T0" fmla="*/ 308 w 311"/>
                <a:gd name="T1" fmla="*/ 443 h 491"/>
                <a:gd name="T2" fmla="*/ 0 w 311"/>
                <a:gd name="T3" fmla="*/ 491 h 491"/>
                <a:gd name="T4" fmla="*/ 0 w 311"/>
                <a:gd name="T5" fmla="*/ 0 h 491"/>
                <a:gd name="T6" fmla="*/ 311 w 311"/>
                <a:gd name="T7" fmla="*/ 3 h 491"/>
                <a:gd name="T8" fmla="*/ 308 w 311"/>
                <a:gd name="T9" fmla="*/ 443 h 491"/>
                <a:gd name="T10" fmla="*/ 308 w 311"/>
                <a:gd name="T11" fmla="*/ 443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1" h="491">
                  <a:moveTo>
                    <a:pt x="308" y="443"/>
                  </a:moveTo>
                  <a:lnTo>
                    <a:pt x="0" y="491"/>
                  </a:lnTo>
                  <a:lnTo>
                    <a:pt x="0" y="0"/>
                  </a:lnTo>
                  <a:lnTo>
                    <a:pt x="311" y="3"/>
                  </a:lnTo>
                  <a:lnTo>
                    <a:pt x="308" y="443"/>
                  </a:lnTo>
                  <a:lnTo>
                    <a:pt x="308" y="443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Montserrat Medium" panose="00000600000000000000" pitchFamily="2" charset="0"/>
                <a:cs typeface="Montserrat Medium" panose="00000600000000000000" pitchFamily="2" charset="0"/>
              </a:endParaRPr>
            </a:p>
          </p:txBody>
        </p:sp>
      </p:grpSp>
      <p:sp>
        <p:nvSpPr>
          <p:cNvPr id="26" name="文字方塊 25"/>
          <p:cNvSpPr txBox="1"/>
          <p:nvPr/>
        </p:nvSpPr>
        <p:spPr>
          <a:xfrm>
            <a:off x="6282630" y="1346064"/>
            <a:ext cx="1337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solidFill>
                  <a:schemeClr val="bg1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非學海</a:t>
            </a:r>
            <a:r>
              <a:rPr lang="zh-TW" altLang="en-US" b="1" dirty="0" smtClean="0">
                <a:solidFill>
                  <a:schemeClr val="bg1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計畫</a:t>
            </a:r>
            <a:endParaRPr lang="zh-TW" altLang="en-US" b="1" dirty="0">
              <a:solidFill>
                <a:schemeClr val="bg1"/>
              </a:solidFill>
              <a:latin typeface="源樣明體 B" panose="02020700000000000000" pitchFamily="18" charset="-120"/>
              <a:ea typeface="源樣明體 B" panose="02020700000000000000" pitchFamily="18" charset="-12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5561409" y="1869899"/>
            <a:ext cx="2780110" cy="35725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 smtClean="0">
                <a:solidFill>
                  <a:schemeClr val="bg1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學校</a:t>
            </a:r>
            <a:r>
              <a:rPr lang="en-US" altLang="zh-TW" sz="1200" dirty="0" smtClean="0">
                <a:solidFill>
                  <a:schemeClr val="bg1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100%</a:t>
            </a:r>
            <a:endParaRPr lang="zh-TW" altLang="en-US" sz="1200" dirty="0">
              <a:solidFill>
                <a:schemeClr val="bg1"/>
              </a:solidFill>
              <a:latin typeface="源樣明體 B" panose="02020700000000000000" pitchFamily="18" charset="-120"/>
              <a:ea typeface="源樣明體 B" panose="02020700000000000000" pitchFamily="18" charset="-120"/>
            </a:endParaRPr>
          </a:p>
        </p:txBody>
      </p:sp>
      <p:sp>
        <p:nvSpPr>
          <p:cNvPr id="29" name="文字方塊 28"/>
          <p:cNvSpPr txBox="1"/>
          <p:nvPr/>
        </p:nvSpPr>
        <p:spPr>
          <a:xfrm>
            <a:off x="235576" y="4179399"/>
            <a:ext cx="514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 smtClean="0">
                <a:solidFill>
                  <a:schemeClr val="bg1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補助項目</a:t>
            </a:r>
            <a:endParaRPr lang="zh-TW" altLang="en-US" sz="1200" b="1" dirty="0">
              <a:solidFill>
                <a:schemeClr val="bg1"/>
              </a:solidFill>
              <a:latin typeface="源樣明體 B" panose="02020700000000000000" pitchFamily="18" charset="-120"/>
              <a:ea typeface="源樣明體 B" panose="02020700000000000000" pitchFamily="18" charset="-120"/>
            </a:endParaRPr>
          </a:p>
        </p:txBody>
      </p:sp>
      <p:cxnSp>
        <p:nvCxnSpPr>
          <p:cNvPr id="30" name="Straight Connector 76"/>
          <p:cNvCxnSpPr/>
          <p:nvPr/>
        </p:nvCxnSpPr>
        <p:spPr>
          <a:xfrm flipH="1">
            <a:off x="835151" y="4400550"/>
            <a:ext cx="278500" cy="0"/>
          </a:xfrm>
          <a:prstGeom prst="line">
            <a:avLst/>
          </a:prstGeom>
          <a:ln w="19050">
            <a:solidFill>
              <a:schemeClr val="tx1">
                <a:lumMod val="25000"/>
                <a:lumOff val="75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圖片 3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975" b="21007"/>
          <a:stretch/>
        </p:blipFill>
        <p:spPr>
          <a:xfrm>
            <a:off x="1174448" y="4095750"/>
            <a:ext cx="1360272" cy="762000"/>
          </a:xfrm>
          <a:prstGeom prst="rect">
            <a:avLst/>
          </a:prstGeom>
        </p:spPr>
      </p:pic>
      <p:pic>
        <p:nvPicPr>
          <p:cNvPr id="33" name="圖片 3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256" b="27327"/>
          <a:stretch/>
        </p:blipFill>
        <p:spPr>
          <a:xfrm>
            <a:off x="6311463" y="3990746"/>
            <a:ext cx="1360272" cy="685800"/>
          </a:xfrm>
          <a:prstGeom prst="rect">
            <a:avLst/>
          </a:prstGeom>
        </p:spPr>
      </p:pic>
      <p:pic>
        <p:nvPicPr>
          <p:cNvPr id="34" name="圖片 3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63" t="63333" b="11482"/>
          <a:stretch/>
        </p:blipFill>
        <p:spPr>
          <a:xfrm>
            <a:off x="2789022" y="4179399"/>
            <a:ext cx="2202799" cy="637406"/>
          </a:xfrm>
          <a:prstGeom prst="rect">
            <a:avLst/>
          </a:prstGeom>
        </p:spPr>
      </p:pic>
      <p:sp>
        <p:nvSpPr>
          <p:cNvPr id="36" name="文字方塊 35"/>
          <p:cNvSpPr txBox="1"/>
          <p:nvPr/>
        </p:nvSpPr>
        <p:spPr>
          <a:xfrm>
            <a:off x="2426075" y="4307214"/>
            <a:ext cx="329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mtClean="0">
                <a:solidFill>
                  <a:srgbClr val="F46346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+</a:t>
            </a:r>
            <a:endParaRPr lang="zh-TW" altLang="en-US" dirty="0">
              <a:solidFill>
                <a:srgbClr val="F46346"/>
              </a:solidFill>
              <a:latin typeface="源樣明體 B" panose="02020700000000000000" pitchFamily="18" charset="-120"/>
              <a:ea typeface="源樣明體 B" panose="02020700000000000000" pitchFamily="18" charset="-120"/>
            </a:endParaRPr>
          </a:p>
        </p:txBody>
      </p:sp>
      <p:sp>
        <p:nvSpPr>
          <p:cNvPr id="37" name="文字方塊 36"/>
          <p:cNvSpPr txBox="1"/>
          <p:nvPr/>
        </p:nvSpPr>
        <p:spPr>
          <a:xfrm>
            <a:off x="6124075" y="2370052"/>
            <a:ext cx="1724525" cy="1512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zh-TW" altLang="en-US" sz="1400" dirty="0">
                <a:solidFill>
                  <a:srgbClr val="415163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選送外籍生或實習機構在中、港、澳地區</a:t>
            </a:r>
            <a:r>
              <a:rPr lang="zh-TW" altLang="en-US" sz="1400" dirty="0" smtClean="0">
                <a:solidFill>
                  <a:srgbClr val="415163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者。</a:t>
            </a:r>
            <a:endParaRPr lang="en-US" altLang="zh-TW" sz="1400" dirty="0" smtClean="0">
              <a:solidFill>
                <a:srgbClr val="415163"/>
              </a:solidFill>
              <a:latin typeface="源樣明體 B" panose="02020700000000000000" pitchFamily="18" charset="-120"/>
              <a:ea typeface="源樣明體 B" panose="02020700000000000000" pitchFamily="18" charset="-120"/>
            </a:endParaRPr>
          </a:p>
          <a:p>
            <a:pPr>
              <a:lnSpc>
                <a:spcPts val="2000"/>
              </a:lnSpc>
            </a:pPr>
            <a:r>
              <a:rPr lang="zh-TW" altLang="zh-TW" sz="1400" dirty="0" smtClean="0">
                <a:solidFill>
                  <a:srgbClr val="415163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依學校</a:t>
            </a:r>
            <a:r>
              <a:rPr lang="zh-TW" altLang="en-US" sz="1400" dirty="0" smtClean="0">
                <a:solidFill>
                  <a:srgbClr val="415163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當年度預算</a:t>
            </a:r>
            <a:r>
              <a:rPr lang="zh-TW" altLang="zh-TW" sz="1400" dirty="0" smtClean="0">
                <a:solidFill>
                  <a:srgbClr val="415163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，核定</a:t>
            </a:r>
            <a:r>
              <a:rPr lang="zh-TW" altLang="zh-TW" sz="1400" dirty="0">
                <a:solidFill>
                  <a:srgbClr val="415163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補助總</a:t>
            </a:r>
            <a:r>
              <a:rPr lang="zh-TW" altLang="zh-TW" sz="1400" dirty="0" smtClean="0">
                <a:solidFill>
                  <a:srgbClr val="415163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金額。</a:t>
            </a:r>
            <a:endParaRPr lang="zh-TW" altLang="en-US" sz="1400" dirty="0">
              <a:solidFill>
                <a:srgbClr val="415163"/>
              </a:solidFill>
              <a:latin typeface="源樣明體 B" panose="02020700000000000000" pitchFamily="18" charset="-120"/>
              <a:ea typeface="源樣明體 B" panose="02020700000000000000" pitchFamily="18" charset="-120"/>
            </a:endParaRPr>
          </a:p>
        </p:txBody>
      </p:sp>
      <p:sp>
        <p:nvSpPr>
          <p:cNvPr id="38" name="文字方塊 37"/>
          <p:cNvSpPr txBox="1"/>
          <p:nvPr/>
        </p:nvSpPr>
        <p:spPr>
          <a:xfrm>
            <a:off x="1409634" y="4719250"/>
            <a:ext cx="10628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>
                <a:solidFill>
                  <a:schemeClr val="bg1">
                    <a:lumMod val="50000"/>
                  </a:schemeClr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機票</a:t>
            </a:r>
            <a:r>
              <a:rPr lang="zh-TW" altLang="en-US" sz="1200" dirty="0" smtClean="0">
                <a:solidFill>
                  <a:schemeClr val="bg1">
                    <a:lumMod val="50000"/>
                  </a:schemeClr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費</a:t>
            </a:r>
            <a:endParaRPr lang="zh-TW" altLang="en-US" sz="1200" dirty="0">
              <a:solidFill>
                <a:schemeClr val="bg1">
                  <a:lumMod val="50000"/>
                </a:schemeClr>
              </a:solidFill>
              <a:latin typeface="源樣明體 B" panose="02020700000000000000" pitchFamily="18" charset="-120"/>
              <a:ea typeface="源樣明體 B" panose="02020700000000000000" pitchFamily="18" charset="-120"/>
            </a:endParaRPr>
          </a:p>
        </p:txBody>
      </p:sp>
      <p:sp>
        <p:nvSpPr>
          <p:cNvPr id="39" name="文字方塊 38"/>
          <p:cNvSpPr txBox="1"/>
          <p:nvPr/>
        </p:nvSpPr>
        <p:spPr>
          <a:xfrm>
            <a:off x="3070456" y="4719250"/>
            <a:ext cx="15266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 smtClean="0">
                <a:solidFill>
                  <a:schemeClr val="bg1">
                    <a:lumMod val="50000"/>
                  </a:schemeClr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生活費、實習費等</a:t>
            </a:r>
            <a:endParaRPr lang="zh-TW" altLang="en-US" sz="1200" dirty="0">
              <a:solidFill>
                <a:schemeClr val="bg1">
                  <a:lumMod val="50000"/>
                </a:schemeClr>
              </a:solidFill>
              <a:latin typeface="源樣明體 B" panose="02020700000000000000" pitchFamily="18" charset="-120"/>
              <a:ea typeface="源樣明體 B" panose="02020700000000000000" pitchFamily="18" charset="-120"/>
            </a:endParaRPr>
          </a:p>
        </p:txBody>
      </p:sp>
      <p:sp>
        <p:nvSpPr>
          <p:cNvPr id="40" name="文字方塊 39"/>
          <p:cNvSpPr txBox="1"/>
          <p:nvPr/>
        </p:nvSpPr>
        <p:spPr>
          <a:xfrm>
            <a:off x="6706068" y="4617305"/>
            <a:ext cx="914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>
                <a:solidFill>
                  <a:schemeClr val="bg1">
                    <a:lumMod val="50000"/>
                  </a:schemeClr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機票費</a:t>
            </a:r>
          </a:p>
        </p:txBody>
      </p:sp>
      <p:sp>
        <p:nvSpPr>
          <p:cNvPr id="41" name="文字方塊 40"/>
          <p:cNvSpPr txBox="1"/>
          <p:nvPr/>
        </p:nvSpPr>
        <p:spPr>
          <a:xfrm>
            <a:off x="-12357" y="18020"/>
            <a:ext cx="42033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b="1" dirty="0">
                <a:solidFill>
                  <a:srgbClr val="8296AD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2024</a:t>
            </a:r>
            <a:r>
              <a:rPr lang="zh-TW" altLang="en-US" sz="1400" b="1" dirty="0">
                <a:solidFill>
                  <a:srgbClr val="8296AD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年選送學生出國實習計畫申請說明</a:t>
            </a:r>
          </a:p>
        </p:txBody>
      </p:sp>
      <p:pic>
        <p:nvPicPr>
          <p:cNvPr id="42" name="圖片 4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1735" y="4755805"/>
            <a:ext cx="1472265" cy="325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013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20000" decel="8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accel="20000" decel="8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22"/>
          <p:cNvSpPr txBox="1">
            <a:spLocks noChangeArrowheads="1"/>
          </p:cNvSpPr>
          <p:nvPr/>
        </p:nvSpPr>
        <p:spPr bwMode="auto">
          <a:xfrm>
            <a:off x="5270800" y="1606694"/>
            <a:ext cx="304919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l"/>
            </a:pPr>
            <a:r>
              <a:rPr lang="zh-TW" altLang="en-US" sz="1500" dirty="0" smtClean="0">
                <a:solidFill>
                  <a:srgbClr val="F46346"/>
                </a:solidFill>
                <a:latin typeface="源樣明體 B" panose="02020700000000000000" pitchFamily="18" charset="-120"/>
                <a:ea typeface="源樣明體 B" panose="02020700000000000000" pitchFamily="18" charset="-120"/>
                <a:cs typeface="Montserrat Medium" panose="00000600000000000000" pitchFamily="2" charset="0"/>
              </a:rPr>
              <a:t>所有</a:t>
            </a:r>
            <a:r>
              <a:rPr lang="zh-TW" altLang="en-US" sz="1500" dirty="0">
                <a:solidFill>
                  <a:srgbClr val="F46346"/>
                </a:solidFill>
                <a:latin typeface="源樣明體 B" panose="02020700000000000000" pitchFamily="18" charset="-120"/>
                <a:ea typeface="源樣明體 B" panose="02020700000000000000" pitchFamily="18" charset="-120"/>
                <a:cs typeface="Montserrat Medium" panose="00000600000000000000" pitchFamily="2" charset="0"/>
              </a:rPr>
              <a:t>實習</a:t>
            </a:r>
            <a:r>
              <a:rPr lang="zh-TW" altLang="en-US" sz="1500" dirty="0" smtClean="0">
                <a:solidFill>
                  <a:srgbClr val="F46346"/>
                </a:solidFill>
                <a:latin typeface="源樣明體 B" panose="02020700000000000000" pitchFamily="18" charset="-120"/>
                <a:ea typeface="源樣明體 B" panose="02020700000000000000" pitchFamily="18" charset="-120"/>
                <a:cs typeface="Montserrat Medium" panose="00000600000000000000" pitchFamily="2" charset="0"/>
              </a:rPr>
              <a:t>計畫</a:t>
            </a:r>
            <a:endParaRPr lang="en-US" altLang="zh-TW" sz="1500" dirty="0" smtClean="0">
              <a:solidFill>
                <a:srgbClr val="F46346"/>
              </a:solidFill>
              <a:latin typeface="源樣明體 B" panose="02020700000000000000" pitchFamily="18" charset="-120"/>
              <a:ea typeface="源樣明體 B" panose="02020700000000000000" pitchFamily="18" charset="-120"/>
              <a:cs typeface="Montserrat Medium" panose="000006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zh-TW" altLang="en-US" sz="1500" dirty="0" smtClean="0">
                <a:solidFill>
                  <a:srgbClr val="F46346"/>
                </a:solidFill>
                <a:latin typeface="源樣明體 B" panose="02020700000000000000" pitchFamily="18" charset="-120"/>
                <a:ea typeface="源樣明體 B" panose="02020700000000000000" pitchFamily="18" charset="-120"/>
                <a:cs typeface="Montserrat Medium" panose="00000600000000000000" pitchFamily="2" charset="0"/>
              </a:rPr>
              <a:t>對象：學生</a:t>
            </a:r>
            <a:endParaRPr lang="zh-CN" altLang="en-US" sz="1500" dirty="0">
              <a:solidFill>
                <a:srgbClr val="F46346"/>
              </a:solidFill>
              <a:latin typeface="源樣明體 B" panose="02020700000000000000" pitchFamily="18" charset="-120"/>
              <a:ea typeface="源樣明體 B" panose="02020700000000000000" pitchFamily="18" charset="-120"/>
              <a:cs typeface="Montserrat Medium" panose="00000600000000000000" pitchFamily="2" charset="0"/>
            </a:endParaRPr>
          </a:p>
        </p:txBody>
      </p:sp>
      <p:sp>
        <p:nvSpPr>
          <p:cNvPr id="7" name="TextBox 23"/>
          <p:cNvSpPr txBox="1">
            <a:spLocks noChangeArrowheads="1"/>
          </p:cNvSpPr>
          <p:nvPr/>
        </p:nvSpPr>
        <p:spPr bwMode="auto">
          <a:xfrm>
            <a:off x="4933004" y="2630841"/>
            <a:ext cx="3724781" cy="124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l"/>
            </a:pPr>
            <a:r>
              <a:rPr lang="zh-TW" altLang="en-US" sz="1500" dirty="0">
                <a:solidFill>
                  <a:srgbClr val="415163"/>
                </a:solidFill>
                <a:latin typeface="源樣明體 B" panose="02020700000000000000" pitchFamily="18" charset="-120"/>
                <a:ea typeface="源樣明體 B" panose="02020700000000000000" pitchFamily="18" charset="-120"/>
                <a:cs typeface="Montserrat Medium" panose="00000600000000000000" pitchFamily="2" charset="0"/>
              </a:rPr>
              <a:t>限</a:t>
            </a:r>
            <a:r>
              <a:rPr lang="zh-TW" altLang="en-US" sz="1500" dirty="0" smtClean="0">
                <a:solidFill>
                  <a:srgbClr val="415163"/>
                </a:solidFill>
                <a:latin typeface="源樣明體 B" panose="02020700000000000000" pitchFamily="18" charset="-120"/>
                <a:ea typeface="源樣明體 B" panose="02020700000000000000" pitchFamily="18" charset="-120"/>
                <a:cs typeface="Montserrat Medium" panose="00000600000000000000" pitchFamily="2" charset="0"/>
              </a:rPr>
              <a:t>學海計畫</a:t>
            </a:r>
            <a:endParaRPr lang="en-US" altLang="zh-TW" sz="1500" dirty="0" smtClean="0">
              <a:solidFill>
                <a:srgbClr val="415163"/>
              </a:solidFill>
              <a:latin typeface="源樣明體 B" panose="02020700000000000000" pitchFamily="18" charset="-120"/>
              <a:ea typeface="源樣明體 B" panose="02020700000000000000" pitchFamily="18" charset="-120"/>
              <a:cs typeface="Montserrat Medium" panose="000006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zh-TW" altLang="en-US" sz="1500" dirty="0" smtClean="0">
                <a:solidFill>
                  <a:srgbClr val="415163"/>
                </a:solidFill>
                <a:latin typeface="源樣明體 B" panose="02020700000000000000" pitchFamily="18" charset="-120"/>
                <a:ea typeface="源樣明體 B" panose="02020700000000000000" pitchFamily="18" charset="-120"/>
                <a:cs typeface="Montserrat Medium" panose="00000600000000000000" pitchFamily="2" charset="0"/>
              </a:rPr>
              <a:t>對象：</a:t>
            </a:r>
            <a:endParaRPr lang="en-US" altLang="zh-TW" sz="1500" dirty="0" smtClean="0">
              <a:solidFill>
                <a:srgbClr val="415163"/>
              </a:solidFill>
              <a:latin typeface="源樣明體 B" panose="02020700000000000000" pitchFamily="18" charset="-120"/>
              <a:ea typeface="源樣明體 B" panose="02020700000000000000" pitchFamily="18" charset="-120"/>
              <a:cs typeface="Montserrat Medium" panose="00000600000000000000" pitchFamily="2" charset="0"/>
            </a:endParaRPr>
          </a:p>
          <a:p>
            <a:pPr marL="534988" lvl="1">
              <a:buFont typeface="Wingdings" panose="05000000000000000000" pitchFamily="2" charset="2"/>
              <a:buChar char="Ø"/>
            </a:pPr>
            <a:r>
              <a:rPr lang="zh-TW" altLang="en-US" sz="1500" dirty="0" smtClean="0">
                <a:solidFill>
                  <a:srgbClr val="415163"/>
                </a:solidFill>
                <a:latin typeface="源樣明體 B" panose="02020700000000000000" pitchFamily="18" charset="-120"/>
                <a:ea typeface="源樣明體 B" panose="02020700000000000000" pitchFamily="18" charset="-120"/>
                <a:cs typeface="Montserrat Medium" panose="00000600000000000000" pitchFamily="2" charset="0"/>
              </a:rPr>
              <a:t>學生。</a:t>
            </a:r>
            <a:endParaRPr lang="en-US" altLang="zh-TW" sz="1500" dirty="0" smtClean="0">
              <a:solidFill>
                <a:srgbClr val="415163"/>
              </a:solidFill>
              <a:latin typeface="源樣明體 B" panose="02020700000000000000" pitchFamily="18" charset="-120"/>
              <a:ea typeface="源樣明體 B" panose="02020700000000000000" pitchFamily="18" charset="-120"/>
              <a:cs typeface="Montserrat Medium" panose="00000600000000000000" pitchFamily="2" charset="0"/>
            </a:endParaRPr>
          </a:p>
          <a:p>
            <a:pPr marL="534988" lvl="1">
              <a:buFont typeface="Wingdings" panose="05000000000000000000" pitchFamily="2" charset="2"/>
              <a:buChar char="Ø"/>
            </a:pPr>
            <a:r>
              <a:rPr lang="zh-TW" altLang="en-US" sz="1500" dirty="0" smtClean="0">
                <a:solidFill>
                  <a:srgbClr val="415163"/>
                </a:solidFill>
                <a:latin typeface="源樣明體 B" panose="02020700000000000000" pitchFamily="18" charset="-120"/>
                <a:ea typeface="源樣明體 B" panose="02020700000000000000" pitchFamily="18" charset="-120"/>
                <a:cs typeface="Montserrat Medium" panose="00000600000000000000" pitchFamily="2" charset="0"/>
              </a:rPr>
              <a:t>計畫主持人</a:t>
            </a:r>
            <a:r>
              <a:rPr lang="en-US" altLang="zh-TW" sz="1500" dirty="0" smtClean="0">
                <a:solidFill>
                  <a:srgbClr val="415163"/>
                </a:solidFill>
                <a:latin typeface="源樣明體 B" panose="02020700000000000000" pitchFamily="18" charset="-120"/>
                <a:ea typeface="源樣明體 B" panose="02020700000000000000" pitchFamily="18" charset="-120"/>
                <a:cs typeface="Montserrat Medium" panose="00000600000000000000" pitchFamily="2" charset="0"/>
              </a:rPr>
              <a:t>(</a:t>
            </a:r>
            <a:r>
              <a:rPr lang="zh-TW" altLang="en-US" sz="1500" dirty="0" smtClean="0">
                <a:solidFill>
                  <a:srgbClr val="415163"/>
                </a:solidFill>
                <a:latin typeface="源樣明體 B" panose="02020700000000000000" pitchFamily="18" charset="-120"/>
                <a:ea typeface="源樣明體 B" panose="02020700000000000000" pitchFamily="18" charset="-120"/>
                <a:cs typeface="Montserrat Medium" panose="00000600000000000000" pitchFamily="2" charset="0"/>
              </a:rPr>
              <a:t>須選送</a:t>
            </a:r>
            <a:r>
              <a:rPr lang="en-US" altLang="zh-TW" sz="1500" dirty="0" smtClean="0">
                <a:solidFill>
                  <a:srgbClr val="F46346"/>
                </a:solidFill>
                <a:latin typeface="源樣明體 B" panose="02020700000000000000" pitchFamily="18" charset="-120"/>
                <a:ea typeface="源樣明體 B" panose="02020700000000000000" pitchFamily="18" charset="-120"/>
                <a:cs typeface="Montserrat Medium" panose="00000600000000000000" pitchFamily="2" charset="0"/>
              </a:rPr>
              <a:t>3</a:t>
            </a:r>
            <a:r>
              <a:rPr lang="zh-TW" altLang="en-US" sz="1500" dirty="0" smtClean="0">
                <a:solidFill>
                  <a:srgbClr val="F46346"/>
                </a:solidFill>
                <a:latin typeface="源樣明體 B" panose="02020700000000000000" pitchFamily="18" charset="-120"/>
                <a:ea typeface="源樣明體 B" panose="02020700000000000000" pitchFamily="18" charset="-120"/>
                <a:cs typeface="Montserrat Medium" panose="00000600000000000000" pitchFamily="2" charset="0"/>
              </a:rPr>
              <a:t>名</a:t>
            </a:r>
            <a:r>
              <a:rPr lang="zh-TW" altLang="en-US" sz="1500" dirty="0" smtClean="0">
                <a:solidFill>
                  <a:srgbClr val="415163"/>
                </a:solidFill>
                <a:latin typeface="源樣明體 B" panose="02020700000000000000" pitchFamily="18" charset="-120"/>
                <a:ea typeface="源樣明體 B" panose="02020700000000000000" pitchFamily="18" charset="-120"/>
                <a:cs typeface="Montserrat Medium" panose="00000600000000000000" pitchFamily="2" charset="0"/>
              </a:rPr>
              <a:t>以上學生，得申請計畫結束前之</a:t>
            </a:r>
            <a:r>
              <a:rPr lang="en-US" altLang="zh-TW" sz="1500" dirty="0" smtClean="0">
                <a:solidFill>
                  <a:srgbClr val="F46346"/>
                </a:solidFill>
                <a:latin typeface="源樣明體 B" panose="02020700000000000000" pitchFamily="18" charset="-120"/>
                <a:ea typeface="源樣明體 B" panose="02020700000000000000" pitchFamily="18" charset="-120"/>
                <a:cs typeface="Montserrat Medium" panose="00000600000000000000" pitchFamily="2" charset="0"/>
              </a:rPr>
              <a:t>14</a:t>
            </a:r>
            <a:r>
              <a:rPr lang="zh-TW" altLang="en-US" sz="1500" dirty="0" smtClean="0">
                <a:solidFill>
                  <a:srgbClr val="F46346"/>
                </a:solidFill>
                <a:latin typeface="源樣明體 B" panose="02020700000000000000" pitchFamily="18" charset="-120"/>
                <a:ea typeface="源樣明體 B" panose="02020700000000000000" pitchFamily="18" charset="-120"/>
                <a:cs typeface="Montserrat Medium" panose="00000600000000000000" pitchFamily="2" charset="0"/>
              </a:rPr>
              <a:t>日內</a:t>
            </a:r>
            <a:r>
              <a:rPr lang="zh-TW" altLang="en-US" sz="1500" dirty="0" smtClean="0">
                <a:solidFill>
                  <a:srgbClr val="415163"/>
                </a:solidFill>
                <a:latin typeface="源樣明體 B" panose="02020700000000000000" pitchFamily="18" charset="-120"/>
                <a:ea typeface="源樣明體 B" panose="02020700000000000000" pitchFamily="18" charset="-120"/>
                <a:cs typeface="Montserrat Medium" panose="00000600000000000000" pitchFamily="2" charset="0"/>
              </a:rPr>
              <a:t>生活費</a:t>
            </a:r>
            <a:r>
              <a:rPr lang="en-US" altLang="zh-TW" sz="1500" dirty="0" smtClean="0">
                <a:solidFill>
                  <a:srgbClr val="415163"/>
                </a:solidFill>
                <a:latin typeface="源樣明體 B" panose="02020700000000000000" pitchFamily="18" charset="-120"/>
                <a:ea typeface="源樣明體 B" panose="02020700000000000000" pitchFamily="18" charset="-120"/>
                <a:cs typeface="Montserrat Medium" panose="00000600000000000000" pitchFamily="2" charset="0"/>
              </a:rPr>
              <a:t>)</a:t>
            </a:r>
            <a:r>
              <a:rPr lang="zh-TW" altLang="en-US" sz="1500" dirty="0" smtClean="0">
                <a:solidFill>
                  <a:srgbClr val="415163"/>
                </a:solidFill>
                <a:latin typeface="源樣明體 B" panose="02020700000000000000" pitchFamily="18" charset="-120"/>
                <a:ea typeface="源樣明體 B" panose="02020700000000000000" pitchFamily="18" charset="-120"/>
                <a:cs typeface="Montserrat Medium" panose="00000600000000000000" pitchFamily="2" charset="0"/>
              </a:rPr>
              <a:t>。</a:t>
            </a:r>
            <a:endParaRPr lang="zh-CN" altLang="en-US" sz="1500" dirty="0">
              <a:solidFill>
                <a:srgbClr val="415163"/>
              </a:solidFill>
              <a:latin typeface="源樣明體 B" panose="02020700000000000000" pitchFamily="18" charset="-120"/>
              <a:ea typeface="源樣明體 B" panose="02020700000000000000" pitchFamily="18" charset="-120"/>
              <a:cs typeface="Montserrat Medium" panose="00000600000000000000" pitchFamily="2" charset="0"/>
            </a:endParaRPr>
          </a:p>
        </p:txBody>
      </p:sp>
      <p:sp>
        <p:nvSpPr>
          <p:cNvPr id="8" name="TextBox 25"/>
          <p:cNvSpPr txBox="1">
            <a:spLocks noChangeArrowheads="1"/>
          </p:cNvSpPr>
          <p:nvPr/>
        </p:nvSpPr>
        <p:spPr bwMode="auto">
          <a:xfrm>
            <a:off x="3429000" y="4074315"/>
            <a:ext cx="4805848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l"/>
            </a:pPr>
            <a:r>
              <a:rPr lang="zh-TW" altLang="en-US" sz="1500" dirty="0" smtClean="0">
                <a:solidFill>
                  <a:srgbClr val="F46346"/>
                </a:solidFill>
                <a:latin typeface="源樣明體 B" panose="02020700000000000000" pitchFamily="18" charset="-120"/>
                <a:ea typeface="源樣明體 B" panose="02020700000000000000" pitchFamily="18" charset="-120"/>
                <a:cs typeface="Montserrat Medium" panose="00000600000000000000" pitchFamily="2" charset="0"/>
              </a:rPr>
              <a:t>限學</a:t>
            </a:r>
            <a:r>
              <a:rPr lang="zh-TW" altLang="en-US" sz="1500" dirty="0">
                <a:solidFill>
                  <a:srgbClr val="F46346"/>
                </a:solidFill>
                <a:latin typeface="源樣明體 B" panose="02020700000000000000" pitchFamily="18" charset="-120"/>
                <a:ea typeface="源樣明體 B" panose="02020700000000000000" pitchFamily="18" charset="-120"/>
                <a:cs typeface="Montserrat Medium" panose="00000600000000000000" pitchFamily="2" charset="0"/>
              </a:rPr>
              <a:t>海計畫</a:t>
            </a:r>
            <a:endParaRPr lang="en-US" altLang="zh-TW" sz="1500" dirty="0">
              <a:solidFill>
                <a:srgbClr val="F46346"/>
              </a:solidFill>
              <a:latin typeface="源樣明體 B" panose="02020700000000000000" pitchFamily="18" charset="-120"/>
              <a:ea typeface="源樣明體 B" panose="02020700000000000000" pitchFamily="18" charset="-120"/>
              <a:cs typeface="Montserrat Medium" panose="000006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zh-TW" altLang="en-US" sz="1500" dirty="0">
                <a:solidFill>
                  <a:srgbClr val="F46346"/>
                </a:solidFill>
                <a:latin typeface="源樣明體 B" panose="02020700000000000000" pitchFamily="18" charset="-120"/>
                <a:ea typeface="源樣明體 B" panose="02020700000000000000" pitchFamily="18" charset="-120"/>
                <a:cs typeface="Montserrat Medium" panose="00000600000000000000" pitchFamily="2" charset="0"/>
              </a:rPr>
              <a:t>對象</a:t>
            </a:r>
            <a:r>
              <a:rPr lang="zh-TW" altLang="en-US" sz="1500" dirty="0" smtClean="0">
                <a:solidFill>
                  <a:srgbClr val="F46346"/>
                </a:solidFill>
                <a:latin typeface="源樣明體 B" panose="02020700000000000000" pitchFamily="18" charset="-120"/>
                <a:ea typeface="源樣明體 B" panose="02020700000000000000" pitchFamily="18" charset="-120"/>
                <a:cs typeface="Montserrat Medium" panose="00000600000000000000" pitchFamily="2" charset="0"/>
              </a:rPr>
              <a:t>：</a:t>
            </a:r>
            <a:r>
              <a:rPr lang="zh-TW" altLang="en-US" sz="1500" dirty="0">
                <a:solidFill>
                  <a:srgbClr val="F46346"/>
                </a:solidFill>
                <a:latin typeface="源樣明體 B" panose="02020700000000000000" pitchFamily="18" charset="-120"/>
                <a:ea typeface="源樣明體 B" panose="02020700000000000000" pitchFamily="18" charset="-120"/>
                <a:cs typeface="Montserrat Medium" panose="00000600000000000000" pitchFamily="2" charset="0"/>
              </a:rPr>
              <a:t>學生</a:t>
            </a:r>
            <a:endParaRPr lang="zh-CN" altLang="en-US" sz="1500" dirty="0">
              <a:solidFill>
                <a:srgbClr val="F46346"/>
              </a:solidFill>
              <a:latin typeface="源樣明體 B" panose="02020700000000000000" pitchFamily="18" charset="-120"/>
              <a:ea typeface="源樣明體 B" panose="02020700000000000000" pitchFamily="18" charset="-120"/>
              <a:cs typeface="Montserrat Medium" panose="000006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endParaRPr lang="en-US" altLang="zh-TW" sz="1500" dirty="0">
              <a:solidFill>
                <a:srgbClr val="F46346"/>
              </a:solidFill>
              <a:latin typeface="源樣明體 B" panose="02020700000000000000" pitchFamily="18" charset="-120"/>
              <a:ea typeface="源樣明體 B" panose="02020700000000000000" pitchFamily="18" charset="-120"/>
              <a:cs typeface="Montserrat Medium" panose="00000600000000000000" pitchFamily="2" charset="0"/>
            </a:endParaRPr>
          </a:p>
        </p:txBody>
      </p:sp>
      <p:sp>
        <p:nvSpPr>
          <p:cNvPr id="9" name="MH_Other_1"/>
          <p:cNvSpPr/>
          <p:nvPr>
            <p:custDataLst>
              <p:tags r:id="rId1"/>
            </p:custDataLst>
          </p:nvPr>
        </p:nvSpPr>
        <p:spPr>
          <a:xfrm>
            <a:off x="4004711" y="1303755"/>
            <a:ext cx="1080000" cy="1080000"/>
          </a:xfrm>
          <a:prstGeom prst="ellipse">
            <a:avLst/>
          </a:prstGeom>
          <a:solidFill>
            <a:schemeClr val="accent1"/>
          </a:solidFill>
          <a:ln w="3175" cmpd="sng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30000"/>
              </a:lnSpc>
              <a:defRPr/>
            </a:pPr>
            <a:r>
              <a:rPr lang="zh-TW" altLang="en-US" b="1" dirty="0" smtClean="0">
                <a:solidFill>
                  <a:schemeClr val="bg1"/>
                </a:solidFill>
                <a:latin typeface="源樣明體 B" panose="02020700000000000000" pitchFamily="18" charset="-120"/>
                <a:ea typeface="源樣明體 B" panose="02020700000000000000" pitchFamily="18" charset="-120"/>
                <a:cs typeface="Montserrat Medium" panose="00000600000000000000" pitchFamily="2" charset="0"/>
              </a:rPr>
              <a:t>機票費</a:t>
            </a:r>
            <a:endParaRPr lang="en-US" altLang="zh-CN" b="1" dirty="0">
              <a:solidFill>
                <a:schemeClr val="bg1"/>
              </a:solidFill>
              <a:latin typeface="源樣明體 B" panose="02020700000000000000" pitchFamily="18" charset="-120"/>
              <a:ea typeface="源樣明體 B" panose="02020700000000000000" pitchFamily="18" charset="-120"/>
              <a:cs typeface="Montserrat Medium" panose="00000600000000000000" pitchFamily="2" charset="0"/>
            </a:endParaRPr>
          </a:p>
        </p:txBody>
      </p:sp>
      <p:sp>
        <p:nvSpPr>
          <p:cNvPr id="11" name="MH_Other_2"/>
          <p:cNvSpPr/>
          <p:nvPr>
            <p:custDataLst>
              <p:tags r:id="rId2"/>
            </p:custDataLst>
          </p:nvPr>
        </p:nvSpPr>
        <p:spPr>
          <a:xfrm>
            <a:off x="3477074" y="2617597"/>
            <a:ext cx="1080000" cy="1080000"/>
          </a:xfrm>
          <a:prstGeom prst="ellipse">
            <a:avLst/>
          </a:prstGeom>
          <a:solidFill>
            <a:schemeClr val="accent2"/>
          </a:solidFill>
          <a:ln w="3175" cmpd="sng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30000"/>
              </a:lnSpc>
              <a:defRPr/>
            </a:pPr>
            <a:r>
              <a:rPr lang="zh-TW" altLang="en-US" b="1" dirty="0" smtClean="0">
                <a:solidFill>
                  <a:schemeClr val="bg1"/>
                </a:solidFill>
                <a:latin typeface="源樣明體 B" panose="02020700000000000000" pitchFamily="18" charset="-120"/>
                <a:ea typeface="源樣明體 B" panose="02020700000000000000" pitchFamily="18" charset="-120"/>
                <a:cs typeface="Montserrat Medium" panose="00000600000000000000" pitchFamily="2" charset="0"/>
              </a:rPr>
              <a:t>生活費</a:t>
            </a:r>
            <a:endParaRPr lang="en-US" altLang="zh-CN" b="1" dirty="0">
              <a:solidFill>
                <a:schemeClr val="bg1"/>
              </a:solidFill>
              <a:latin typeface="源樣明體 B" panose="02020700000000000000" pitchFamily="18" charset="-120"/>
              <a:ea typeface="源樣明體 B" panose="02020700000000000000" pitchFamily="18" charset="-120"/>
              <a:cs typeface="Montserrat Medium" panose="00000600000000000000" pitchFamily="2" charset="0"/>
            </a:endParaRPr>
          </a:p>
        </p:txBody>
      </p:sp>
      <p:sp>
        <p:nvSpPr>
          <p:cNvPr id="13" name="MH_Other_3"/>
          <p:cNvSpPr/>
          <p:nvPr>
            <p:custDataLst>
              <p:tags r:id="rId3"/>
            </p:custDataLst>
          </p:nvPr>
        </p:nvSpPr>
        <p:spPr>
          <a:xfrm>
            <a:off x="2212266" y="3648224"/>
            <a:ext cx="1080000" cy="1080000"/>
          </a:xfrm>
          <a:prstGeom prst="ellipse">
            <a:avLst/>
          </a:prstGeom>
          <a:solidFill>
            <a:schemeClr val="accent1"/>
          </a:solidFill>
          <a:ln w="3175" cmpd="sng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30000"/>
              </a:lnSpc>
              <a:defRPr/>
            </a:pPr>
            <a:r>
              <a:rPr lang="zh-TW" altLang="en-US" sz="1600" b="1" dirty="0" smtClean="0">
                <a:solidFill>
                  <a:schemeClr val="bg1"/>
                </a:solidFill>
                <a:latin typeface="源樣明體 B" panose="02020700000000000000" pitchFamily="18" charset="-120"/>
                <a:ea typeface="源樣明體 B" panose="02020700000000000000" pitchFamily="18" charset="-120"/>
                <a:cs typeface="Montserrat Medium" panose="00000600000000000000" pitchFamily="2" charset="0"/>
              </a:rPr>
              <a:t>其他費用</a:t>
            </a:r>
            <a:endParaRPr lang="en-US" altLang="zh-CN" sz="1600" b="1" dirty="0">
              <a:solidFill>
                <a:schemeClr val="bg1"/>
              </a:solidFill>
              <a:latin typeface="源樣明體 B" panose="02020700000000000000" pitchFamily="18" charset="-120"/>
              <a:ea typeface="源樣明體 B" panose="02020700000000000000" pitchFamily="18" charset="-120"/>
              <a:cs typeface="Montserrat Medium" panose="00000600000000000000" pitchFamily="2" charset="0"/>
            </a:endParaRPr>
          </a:p>
        </p:txBody>
      </p:sp>
      <p:sp>
        <p:nvSpPr>
          <p:cNvPr id="15" name="MH_Other_4"/>
          <p:cNvSpPr/>
          <p:nvPr>
            <p:custDataLst>
              <p:tags r:id="rId4"/>
            </p:custDataLst>
          </p:nvPr>
        </p:nvSpPr>
        <p:spPr>
          <a:xfrm>
            <a:off x="3538856" y="1946795"/>
            <a:ext cx="294085" cy="294084"/>
          </a:xfrm>
          <a:prstGeom prst="ellipse">
            <a:avLst/>
          </a:prstGeom>
          <a:noFill/>
          <a:ln w="38100" cmpd="sng">
            <a:solidFill>
              <a:schemeClr val="accent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350">
              <a:latin typeface="Montserrat Medium" panose="00000600000000000000" pitchFamily="2" charset="0"/>
              <a:cs typeface="Montserrat Medium" panose="00000600000000000000" pitchFamily="2" charset="0"/>
            </a:endParaRPr>
          </a:p>
        </p:txBody>
      </p:sp>
      <p:sp>
        <p:nvSpPr>
          <p:cNvPr id="16" name="MH_Other_5"/>
          <p:cNvSpPr/>
          <p:nvPr>
            <p:custDataLst>
              <p:tags r:id="rId5"/>
            </p:custDataLst>
          </p:nvPr>
        </p:nvSpPr>
        <p:spPr>
          <a:xfrm>
            <a:off x="4566365" y="2625452"/>
            <a:ext cx="209550" cy="209550"/>
          </a:xfrm>
          <a:prstGeom prst="ellipse">
            <a:avLst/>
          </a:prstGeom>
          <a:noFill/>
          <a:ln w="38100" cmpd="sng">
            <a:solidFill>
              <a:schemeClr val="accent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350">
              <a:latin typeface="Montserrat Medium" panose="00000600000000000000" pitchFamily="2" charset="0"/>
              <a:cs typeface="Montserrat Medium" panose="00000600000000000000" pitchFamily="2" charset="0"/>
            </a:endParaRPr>
          </a:p>
        </p:txBody>
      </p:sp>
      <p:sp>
        <p:nvSpPr>
          <p:cNvPr id="17" name="MH_Other_6"/>
          <p:cNvSpPr/>
          <p:nvPr>
            <p:custDataLst>
              <p:tags r:id="rId6"/>
            </p:custDataLst>
          </p:nvPr>
        </p:nvSpPr>
        <p:spPr>
          <a:xfrm>
            <a:off x="1805306" y="4261371"/>
            <a:ext cx="188119" cy="188119"/>
          </a:xfrm>
          <a:prstGeom prst="ellipse">
            <a:avLst/>
          </a:prstGeom>
          <a:noFill/>
          <a:ln w="38100" cmpd="sng">
            <a:solidFill>
              <a:schemeClr val="accent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350">
              <a:latin typeface="Montserrat Medium" panose="00000600000000000000" pitchFamily="2" charset="0"/>
              <a:cs typeface="Montserrat Medium" panose="00000600000000000000" pitchFamily="2" charset="0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1213566" y="1525315"/>
            <a:ext cx="1858565" cy="1858565"/>
            <a:chOff x="1618087" y="2033753"/>
            <a:chExt cx="2478087" cy="2478087"/>
          </a:xfrm>
        </p:grpSpPr>
        <p:sp>
          <p:nvSpPr>
            <p:cNvPr id="18" name="MH_Other_7"/>
            <p:cNvSpPr/>
            <p:nvPr>
              <p:custDataLst>
                <p:tags r:id="rId11"/>
              </p:custDataLst>
            </p:nvPr>
          </p:nvSpPr>
          <p:spPr>
            <a:xfrm>
              <a:off x="1618087" y="2033753"/>
              <a:ext cx="2478087" cy="2478087"/>
            </a:xfrm>
            <a:prstGeom prst="ellipse">
              <a:avLst/>
            </a:prstGeom>
            <a:solidFill>
              <a:schemeClr val="accent1"/>
            </a:solidFill>
            <a:ln w="3175" cmpd="sng">
              <a:noFill/>
            </a:ln>
            <a:effectLst>
              <a:outerShdw blurRad="177800" dist="88900" dir="9000000" algn="tr" rotWithShape="0">
                <a:schemeClr val="bg1">
                  <a:lumMod val="6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100">
                <a:latin typeface="Montserrat Medium" panose="00000600000000000000" pitchFamily="2" charset="0"/>
                <a:cs typeface="Montserrat Medium" panose="00000600000000000000" pitchFamily="2" charset="0"/>
              </a:endParaRPr>
            </a:p>
          </p:txBody>
        </p:sp>
        <p:sp>
          <p:nvSpPr>
            <p:cNvPr id="19" name="MH_Title_1"/>
            <p:cNvSpPr/>
            <p:nvPr>
              <p:custDataLst>
                <p:tags r:id="rId12"/>
              </p:custDataLst>
            </p:nvPr>
          </p:nvSpPr>
          <p:spPr>
            <a:xfrm>
              <a:off x="1855942" y="2271111"/>
              <a:ext cx="2002604" cy="2002604"/>
            </a:xfrm>
            <a:prstGeom prst="ellipse">
              <a:avLst/>
            </a:prstGeom>
            <a:solidFill>
              <a:schemeClr val="bg1"/>
            </a:solidFill>
            <a:ln w="12700" cmpd="sng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lnSpc>
                  <a:spcPct val="130000"/>
                </a:lnSpc>
                <a:defRPr/>
              </a:pPr>
              <a:endParaRPr lang="en-US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ontserrat Medium" panose="00000600000000000000" pitchFamily="2" charset="0"/>
                <a:ea typeface="字魂35号-经典雅黑" panose="02000000000000000000" pitchFamily="2" charset="-122"/>
                <a:cs typeface="Montserrat Medium" panose="00000600000000000000" pitchFamily="2" charset="0"/>
              </a:endParaRPr>
            </a:p>
          </p:txBody>
        </p:sp>
      </p:grpSp>
      <p:sp>
        <p:nvSpPr>
          <p:cNvPr id="20" name="MH_Other_8"/>
          <p:cNvSpPr/>
          <p:nvPr>
            <p:custDataLst>
              <p:tags r:id="rId7"/>
            </p:custDataLst>
          </p:nvPr>
        </p:nvSpPr>
        <p:spPr>
          <a:xfrm>
            <a:off x="951628" y="2300412"/>
            <a:ext cx="188119" cy="188119"/>
          </a:xfrm>
          <a:prstGeom prst="ellipse">
            <a:avLst/>
          </a:prstGeom>
          <a:noFill/>
          <a:ln w="38100" cmpd="sng">
            <a:solidFill>
              <a:schemeClr val="accent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350">
              <a:latin typeface="Montserrat Medium" panose="00000600000000000000" pitchFamily="2" charset="0"/>
              <a:cs typeface="Montserrat Medium" panose="00000600000000000000" pitchFamily="2" charset="0"/>
            </a:endParaRPr>
          </a:p>
        </p:txBody>
      </p:sp>
      <p:sp>
        <p:nvSpPr>
          <p:cNvPr id="21" name="MH_Other_9"/>
          <p:cNvSpPr/>
          <p:nvPr>
            <p:custDataLst>
              <p:tags r:id="rId8"/>
            </p:custDataLst>
          </p:nvPr>
        </p:nvSpPr>
        <p:spPr>
          <a:xfrm>
            <a:off x="958772" y="1756296"/>
            <a:ext cx="254794" cy="254794"/>
          </a:xfrm>
          <a:prstGeom prst="ellipse">
            <a:avLst/>
          </a:prstGeom>
          <a:noFill/>
          <a:ln w="38100" cmpd="sng">
            <a:solidFill>
              <a:schemeClr val="accent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350">
              <a:latin typeface="Montserrat Medium" panose="00000600000000000000" pitchFamily="2" charset="0"/>
              <a:cs typeface="Montserrat Medium" panose="00000600000000000000" pitchFamily="2" charset="0"/>
            </a:endParaRPr>
          </a:p>
        </p:txBody>
      </p:sp>
      <p:sp>
        <p:nvSpPr>
          <p:cNvPr id="22" name="MH_Other_10"/>
          <p:cNvSpPr/>
          <p:nvPr>
            <p:custDataLst>
              <p:tags r:id="rId9"/>
            </p:custDataLst>
          </p:nvPr>
        </p:nvSpPr>
        <p:spPr>
          <a:xfrm>
            <a:off x="3041174" y="2943348"/>
            <a:ext cx="210741" cy="210741"/>
          </a:xfrm>
          <a:prstGeom prst="ellipse">
            <a:avLst/>
          </a:prstGeom>
          <a:noFill/>
          <a:ln w="38100" cmpd="sng">
            <a:solidFill>
              <a:schemeClr val="accent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350">
              <a:latin typeface="Montserrat Medium" panose="00000600000000000000" pitchFamily="2" charset="0"/>
              <a:cs typeface="Montserrat Medium" panose="00000600000000000000" pitchFamily="2" charset="0"/>
            </a:endParaRPr>
          </a:p>
        </p:txBody>
      </p:sp>
      <p:sp>
        <p:nvSpPr>
          <p:cNvPr id="23" name="MH_Other_11"/>
          <p:cNvSpPr/>
          <p:nvPr>
            <p:custDataLst>
              <p:tags r:id="rId10"/>
            </p:custDataLst>
          </p:nvPr>
        </p:nvSpPr>
        <p:spPr>
          <a:xfrm>
            <a:off x="2875678" y="1461021"/>
            <a:ext cx="196453" cy="196453"/>
          </a:xfrm>
          <a:prstGeom prst="ellipse">
            <a:avLst/>
          </a:prstGeom>
          <a:noFill/>
          <a:ln w="38100" cmpd="sng">
            <a:solidFill>
              <a:schemeClr val="accent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350">
              <a:latin typeface="Montserrat Medium" panose="00000600000000000000" pitchFamily="2" charset="0"/>
              <a:cs typeface="Montserrat Medium" panose="00000600000000000000" pitchFamily="2" charset="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1739312" y="2048088"/>
            <a:ext cx="9646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>
                <a:solidFill>
                  <a:srgbClr val="F46346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補助項目</a:t>
            </a:r>
            <a:endParaRPr lang="zh-TW" altLang="en-US" sz="2400" b="1" dirty="0">
              <a:solidFill>
                <a:srgbClr val="F46346"/>
              </a:solidFill>
              <a:latin typeface="源樣明體 B" panose="02020700000000000000" pitchFamily="18" charset="-120"/>
              <a:ea typeface="源樣明體 B" panose="02020700000000000000" pitchFamily="18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703979" y="209550"/>
            <a:ext cx="4382621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文字方塊 24"/>
          <p:cNvSpPr txBox="1"/>
          <p:nvPr/>
        </p:nvSpPr>
        <p:spPr>
          <a:xfrm>
            <a:off x="3429000" y="243425"/>
            <a:ext cx="238691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TW" altLang="en-US" sz="3600" dirty="0" smtClean="0">
                <a:solidFill>
                  <a:srgbClr val="415163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經費補助</a:t>
            </a:r>
            <a:endParaRPr lang="zh-TW" altLang="en-US" sz="3600" dirty="0">
              <a:solidFill>
                <a:srgbClr val="415163"/>
              </a:solidFill>
              <a:latin typeface="源樣明體 B" panose="02020700000000000000" pitchFamily="18" charset="-120"/>
              <a:ea typeface="源樣明體 B" panose="02020700000000000000" pitchFamily="18" charset="-120"/>
            </a:endParaRPr>
          </a:p>
        </p:txBody>
      </p:sp>
      <p:sp>
        <p:nvSpPr>
          <p:cNvPr id="26" name="文字方塊 25"/>
          <p:cNvSpPr txBox="1"/>
          <p:nvPr/>
        </p:nvSpPr>
        <p:spPr>
          <a:xfrm>
            <a:off x="-12357" y="18020"/>
            <a:ext cx="42033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b="1" dirty="0">
                <a:solidFill>
                  <a:srgbClr val="8296AD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2024</a:t>
            </a:r>
            <a:r>
              <a:rPr lang="zh-TW" altLang="en-US" sz="1400" b="1" dirty="0">
                <a:solidFill>
                  <a:srgbClr val="8296AD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年選送學生出國實習計畫申請說明</a:t>
            </a:r>
          </a:p>
        </p:txBody>
      </p:sp>
      <p:pic>
        <p:nvPicPr>
          <p:cNvPr id="27" name="圖片 2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8405" y="4629150"/>
            <a:ext cx="1905000" cy="42144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path" presetSubtype="0" decel="100000" fill="hold" grpId="1" nodeType="with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-3.95833E-6 -7.40741E-7 L 0.14519 -0.00023 " pathEditMode="relative" rAng="0" ptsTypes="AA">
                                      <p:cBhvr>
                                        <p:cTn id="14" dur="1000" spd="-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53" y="-23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13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2" presetClass="path" presetSubtype="0" decel="100000" fill="hold" grpId="1" nodeType="withEffect">
                                  <p:stCondLst>
                                    <p:cond delay="1350"/>
                                  </p:stCondLst>
                                  <p:childTnLst>
                                    <p:animMotion origin="layout" path="M -3.95833E-6 -7.40741E-7 L 0.14519 -0.00023 " pathEditMode="relative" rAng="0" ptsTypes="AA">
                                      <p:cBhvr>
                                        <p:cTn id="19" dur="1000" spd="-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53" y="-23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14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2" presetClass="path" presetSubtype="0" decel="100000" fill="hold" grpId="1" nodeType="withEffect">
                                  <p:stCondLst>
                                    <p:cond delay="1450"/>
                                  </p:stCondLst>
                                  <p:childTnLst>
                                    <p:animMotion origin="layout" path="M -3.95833E-6 -7.40741E-7 L 0.14519 -0.00023 " pathEditMode="relative" rAng="0" ptsTypes="AA">
                                      <p:cBhvr>
                                        <p:cTn id="24" dur="1000" spd="-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53" y="-23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 animBg="1"/>
      <p:bldP spid="9" grpId="1" animBg="1"/>
      <p:bldP spid="11" grpId="0" animBg="1"/>
      <p:bldP spid="11" grpId="1" animBg="1"/>
      <p:bldP spid="13" grpId="0" animBg="1"/>
      <p:bldP spid="13" grpId="1" animBg="1"/>
      <p:bldP spid="15" grpId="0" animBg="1"/>
      <p:bldP spid="16" grpId="0" animBg="1"/>
      <p:bldP spid="17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/>
        </p:nvGrpSpPr>
        <p:grpSpPr>
          <a:xfrm>
            <a:off x="1" y="1597629"/>
            <a:ext cx="9144000" cy="3545871"/>
            <a:chOff x="1" y="1597629"/>
            <a:chExt cx="9144000" cy="3545871"/>
          </a:xfrm>
        </p:grpSpPr>
        <p:sp>
          <p:nvSpPr>
            <p:cNvPr id="27" name="任意多边形 26"/>
            <p:cNvSpPr/>
            <p:nvPr/>
          </p:nvSpPr>
          <p:spPr>
            <a:xfrm rot="5400000" flipV="1">
              <a:off x="2525574" y="326051"/>
              <a:ext cx="3206736" cy="6411870"/>
            </a:xfrm>
            <a:custGeom>
              <a:avLst/>
              <a:gdLst>
                <a:gd name="connsiteX0" fmla="*/ 0 w 3206736"/>
                <a:gd name="connsiteY0" fmla="*/ 6411870 h 6411870"/>
                <a:gd name="connsiteX1" fmla="*/ 2469003 w 3206736"/>
                <a:gd name="connsiteY1" fmla="*/ 6411870 h 6411870"/>
                <a:gd name="connsiteX2" fmla="*/ 3206736 w 3206736"/>
                <a:gd name="connsiteY2" fmla="*/ 4352997 h 6411870"/>
                <a:gd name="connsiteX3" fmla="*/ 3206736 w 3206736"/>
                <a:gd name="connsiteY3" fmla="*/ 0 h 6411870"/>
                <a:gd name="connsiteX4" fmla="*/ 2297495 w 3206736"/>
                <a:gd name="connsiteY4" fmla="*/ 0 h 6411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06736" h="6411870">
                  <a:moveTo>
                    <a:pt x="0" y="6411870"/>
                  </a:moveTo>
                  <a:lnTo>
                    <a:pt x="2469003" y="6411870"/>
                  </a:lnTo>
                  <a:lnTo>
                    <a:pt x="3206736" y="4352997"/>
                  </a:lnTo>
                  <a:lnTo>
                    <a:pt x="3206736" y="0"/>
                  </a:lnTo>
                  <a:lnTo>
                    <a:pt x="229749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350">
                <a:latin typeface="Montserrat Medium" panose="00000600000000000000" pitchFamily="2" charset="0"/>
                <a:cs typeface="Montserrat Medium" panose="00000600000000000000" pitchFamily="2" charset="0"/>
              </a:endParaRPr>
            </a:p>
          </p:txBody>
        </p:sp>
        <p:sp>
          <p:nvSpPr>
            <p:cNvPr id="22" name="任意多边形 21"/>
            <p:cNvSpPr/>
            <p:nvPr/>
          </p:nvSpPr>
          <p:spPr>
            <a:xfrm rot="5400000" flipV="1">
              <a:off x="2799065" y="-1201435"/>
              <a:ext cx="3545871" cy="9144000"/>
            </a:xfrm>
            <a:custGeom>
              <a:avLst/>
              <a:gdLst>
                <a:gd name="connsiteX0" fmla="*/ 0 w 3545871"/>
                <a:gd name="connsiteY0" fmla="*/ 9144000 h 9144000"/>
                <a:gd name="connsiteX1" fmla="*/ 2318117 w 3545871"/>
                <a:gd name="connsiteY1" fmla="*/ 9144000 h 9144000"/>
                <a:gd name="connsiteX2" fmla="*/ 3545871 w 3545871"/>
                <a:gd name="connsiteY2" fmla="*/ 5746171 h 9144000"/>
                <a:gd name="connsiteX3" fmla="*/ 3545871 w 3545871"/>
                <a:gd name="connsiteY3" fmla="*/ 0 h 9144000"/>
                <a:gd name="connsiteX4" fmla="*/ 3304047 w 3545871"/>
                <a:gd name="connsiteY4" fmla="*/ 0 h 914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45871" h="9144000">
                  <a:moveTo>
                    <a:pt x="0" y="9144000"/>
                  </a:moveTo>
                  <a:lnTo>
                    <a:pt x="2318117" y="9144000"/>
                  </a:lnTo>
                  <a:lnTo>
                    <a:pt x="3545871" y="5746171"/>
                  </a:lnTo>
                  <a:lnTo>
                    <a:pt x="3545871" y="0"/>
                  </a:lnTo>
                  <a:lnTo>
                    <a:pt x="3304047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>
                <a:latin typeface="Montserrat Medium" panose="00000600000000000000" pitchFamily="2" charset="0"/>
                <a:cs typeface="Montserrat Medium" panose="00000600000000000000" pitchFamily="2" charset="0"/>
              </a:endParaRPr>
            </a:p>
          </p:txBody>
        </p:sp>
      </p:grpSp>
      <p:sp>
        <p:nvSpPr>
          <p:cNvPr id="31" name="椭圆 30"/>
          <p:cNvSpPr/>
          <p:nvPr/>
        </p:nvSpPr>
        <p:spPr>
          <a:xfrm rot="16200000" flipH="1">
            <a:off x="6147401" y="1170197"/>
            <a:ext cx="1553953" cy="155395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Montserrat Medium" panose="00000600000000000000" pitchFamily="2" charset="0"/>
              <a:cs typeface="Montserrat Medium" panose="00000600000000000000" pitchFamily="2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6477000" y="1622716"/>
            <a:ext cx="934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chemeClr val="accent2"/>
                </a:solidFill>
                <a:latin typeface="Montserrat Medium" panose="00000600000000000000" pitchFamily="2" charset="0"/>
                <a:cs typeface="Montserrat Medium" panose="00000600000000000000" pitchFamily="2" charset="0"/>
              </a:rPr>
              <a:t>02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2107916" y="1355535"/>
            <a:ext cx="54102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TW" altLang="en-US" sz="4800" b="1" spc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源樣明體 B" panose="02020700000000000000" pitchFamily="18" charset="-120"/>
                <a:ea typeface="源樣明體 B" panose="02020700000000000000" pitchFamily="18" charset="-120"/>
                <a:cs typeface="Montserrat Medium" panose="00000600000000000000" pitchFamily="2" charset="0"/>
              </a:rPr>
              <a:t>申請日期</a:t>
            </a:r>
            <a:endParaRPr lang="en-US" altLang="zh-CN" sz="4800" b="1" spc="600" dirty="0">
              <a:solidFill>
                <a:schemeClr val="tx1">
                  <a:lumMod val="65000"/>
                  <a:lumOff val="35000"/>
                </a:schemeClr>
              </a:solidFill>
              <a:latin typeface="源樣明體 B" panose="02020700000000000000" pitchFamily="18" charset="-120"/>
              <a:ea typeface="源樣明體 B" panose="02020700000000000000" pitchFamily="18" charset="-120"/>
              <a:cs typeface="Montserrat Medium" panose="00000600000000000000" pitchFamily="2" charset="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958018" y="2428626"/>
            <a:ext cx="464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 smtClean="0">
                <a:solidFill>
                  <a:srgbClr val="415163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公告</a:t>
            </a:r>
            <a:r>
              <a:rPr lang="zh-TW" altLang="en-US" sz="2000" dirty="0">
                <a:solidFill>
                  <a:srgbClr val="415163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日起至</a:t>
            </a:r>
            <a:r>
              <a:rPr lang="en-US" altLang="zh-TW" sz="2000" dirty="0">
                <a:solidFill>
                  <a:srgbClr val="415163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113</a:t>
            </a:r>
            <a:r>
              <a:rPr lang="zh-TW" altLang="en-US" sz="2000" dirty="0">
                <a:solidFill>
                  <a:srgbClr val="415163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年</a:t>
            </a:r>
            <a:r>
              <a:rPr lang="en-US" altLang="zh-TW" sz="2000" dirty="0">
                <a:solidFill>
                  <a:srgbClr val="415163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2</a:t>
            </a:r>
            <a:r>
              <a:rPr lang="zh-TW" altLang="en-US" sz="2000" dirty="0">
                <a:solidFill>
                  <a:srgbClr val="415163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月</a:t>
            </a:r>
            <a:r>
              <a:rPr lang="en-US" altLang="zh-TW" sz="2000" dirty="0">
                <a:solidFill>
                  <a:srgbClr val="415163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20</a:t>
            </a:r>
            <a:r>
              <a:rPr lang="zh-TW" altLang="en-US" sz="2000" dirty="0">
                <a:solidFill>
                  <a:srgbClr val="415163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日</a:t>
            </a:r>
            <a:r>
              <a:rPr lang="en-US" altLang="zh-TW" sz="2000" dirty="0">
                <a:solidFill>
                  <a:srgbClr val="415163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(</a:t>
            </a:r>
            <a:r>
              <a:rPr lang="zh-TW" altLang="en-US" sz="2000" dirty="0">
                <a:solidFill>
                  <a:srgbClr val="415163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星期二</a:t>
            </a:r>
            <a:r>
              <a:rPr lang="en-US" altLang="zh-TW" sz="2000" dirty="0">
                <a:solidFill>
                  <a:srgbClr val="415163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)</a:t>
            </a:r>
            <a:r>
              <a:rPr lang="zh-TW" altLang="en-US" sz="2000" dirty="0">
                <a:solidFill>
                  <a:srgbClr val="415163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止</a:t>
            </a:r>
          </a:p>
        </p:txBody>
      </p:sp>
      <p:sp>
        <p:nvSpPr>
          <p:cNvPr id="10" name="文字方塊 9"/>
          <p:cNvSpPr txBox="1"/>
          <p:nvPr/>
        </p:nvSpPr>
        <p:spPr>
          <a:xfrm>
            <a:off x="-12357" y="18020"/>
            <a:ext cx="42033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b="1" dirty="0">
                <a:solidFill>
                  <a:srgbClr val="8296AD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2024</a:t>
            </a:r>
            <a:r>
              <a:rPr lang="zh-TW" altLang="en-US" sz="1400" b="1" dirty="0">
                <a:solidFill>
                  <a:srgbClr val="8296AD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年選送學生出國實習計畫申請說明</a:t>
            </a:r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8405" y="4629150"/>
            <a:ext cx="1905000" cy="42144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4" grpId="0"/>
      <p:bldP spid="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/>
        </p:nvGrpSpPr>
        <p:grpSpPr>
          <a:xfrm>
            <a:off x="1" y="1597629"/>
            <a:ext cx="9144000" cy="3545871"/>
            <a:chOff x="1" y="1597629"/>
            <a:chExt cx="9144000" cy="3545871"/>
          </a:xfrm>
        </p:grpSpPr>
        <p:sp>
          <p:nvSpPr>
            <p:cNvPr id="27" name="任意多边形 26"/>
            <p:cNvSpPr/>
            <p:nvPr/>
          </p:nvSpPr>
          <p:spPr>
            <a:xfrm rot="5400000" flipV="1">
              <a:off x="2525574" y="326051"/>
              <a:ext cx="3206736" cy="6411870"/>
            </a:xfrm>
            <a:custGeom>
              <a:avLst/>
              <a:gdLst>
                <a:gd name="connsiteX0" fmla="*/ 0 w 3206736"/>
                <a:gd name="connsiteY0" fmla="*/ 6411870 h 6411870"/>
                <a:gd name="connsiteX1" fmla="*/ 2469003 w 3206736"/>
                <a:gd name="connsiteY1" fmla="*/ 6411870 h 6411870"/>
                <a:gd name="connsiteX2" fmla="*/ 3206736 w 3206736"/>
                <a:gd name="connsiteY2" fmla="*/ 4352997 h 6411870"/>
                <a:gd name="connsiteX3" fmla="*/ 3206736 w 3206736"/>
                <a:gd name="connsiteY3" fmla="*/ 0 h 6411870"/>
                <a:gd name="connsiteX4" fmla="*/ 2297495 w 3206736"/>
                <a:gd name="connsiteY4" fmla="*/ 0 h 6411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06736" h="6411870">
                  <a:moveTo>
                    <a:pt x="0" y="6411870"/>
                  </a:moveTo>
                  <a:lnTo>
                    <a:pt x="2469003" y="6411870"/>
                  </a:lnTo>
                  <a:lnTo>
                    <a:pt x="3206736" y="4352997"/>
                  </a:lnTo>
                  <a:lnTo>
                    <a:pt x="3206736" y="0"/>
                  </a:lnTo>
                  <a:lnTo>
                    <a:pt x="229749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350">
                <a:latin typeface="Montserrat Medium" panose="00000600000000000000" pitchFamily="2" charset="0"/>
                <a:cs typeface="Montserrat Medium" panose="00000600000000000000" pitchFamily="2" charset="0"/>
              </a:endParaRPr>
            </a:p>
          </p:txBody>
        </p:sp>
        <p:sp>
          <p:nvSpPr>
            <p:cNvPr id="22" name="任意多边形 21"/>
            <p:cNvSpPr/>
            <p:nvPr/>
          </p:nvSpPr>
          <p:spPr>
            <a:xfrm rot="5400000" flipV="1">
              <a:off x="2799065" y="-1201435"/>
              <a:ext cx="3545871" cy="9144000"/>
            </a:xfrm>
            <a:custGeom>
              <a:avLst/>
              <a:gdLst>
                <a:gd name="connsiteX0" fmla="*/ 0 w 3545871"/>
                <a:gd name="connsiteY0" fmla="*/ 9144000 h 9144000"/>
                <a:gd name="connsiteX1" fmla="*/ 2318117 w 3545871"/>
                <a:gd name="connsiteY1" fmla="*/ 9144000 h 9144000"/>
                <a:gd name="connsiteX2" fmla="*/ 3545871 w 3545871"/>
                <a:gd name="connsiteY2" fmla="*/ 5746171 h 9144000"/>
                <a:gd name="connsiteX3" fmla="*/ 3545871 w 3545871"/>
                <a:gd name="connsiteY3" fmla="*/ 0 h 9144000"/>
                <a:gd name="connsiteX4" fmla="*/ 3304047 w 3545871"/>
                <a:gd name="connsiteY4" fmla="*/ 0 h 914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45871" h="9144000">
                  <a:moveTo>
                    <a:pt x="0" y="9144000"/>
                  </a:moveTo>
                  <a:lnTo>
                    <a:pt x="2318117" y="9144000"/>
                  </a:lnTo>
                  <a:lnTo>
                    <a:pt x="3545871" y="5746171"/>
                  </a:lnTo>
                  <a:lnTo>
                    <a:pt x="3545871" y="0"/>
                  </a:lnTo>
                  <a:lnTo>
                    <a:pt x="3304047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>
                <a:latin typeface="Montserrat Medium" panose="00000600000000000000" pitchFamily="2" charset="0"/>
                <a:cs typeface="Montserrat Medium" panose="00000600000000000000" pitchFamily="2" charset="0"/>
              </a:endParaRPr>
            </a:p>
          </p:txBody>
        </p:sp>
      </p:grpSp>
      <p:sp>
        <p:nvSpPr>
          <p:cNvPr id="31" name="椭圆 30"/>
          <p:cNvSpPr/>
          <p:nvPr/>
        </p:nvSpPr>
        <p:spPr>
          <a:xfrm rot="16200000" flipH="1">
            <a:off x="6147401" y="1170197"/>
            <a:ext cx="1553953" cy="155395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Montserrat Medium" panose="00000600000000000000" pitchFamily="2" charset="0"/>
              <a:cs typeface="Montserrat Medium" panose="00000600000000000000" pitchFamily="2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6477000" y="1622716"/>
            <a:ext cx="934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chemeClr val="accent2"/>
                </a:solidFill>
                <a:latin typeface="Montserrat Medium" panose="00000600000000000000" pitchFamily="2" charset="0"/>
                <a:cs typeface="Montserrat Medium" panose="00000600000000000000" pitchFamily="2" charset="0"/>
              </a:rPr>
              <a:t>03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1497078" y="1809750"/>
            <a:ext cx="3207676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TW" altLang="en-US" sz="4800" b="1" spc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源樣明體 B" panose="02020700000000000000" pitchFamily="18" charset="-120"/>
                <a:ea typeface="源樣明體 B" panose="02020700000000000000" pitchFamily="18" charset="-120"/>
                <a:cs typeface="Montserrat Medium" panose="00000600000000000000" pitchFamily="2" charset="0"/>
              </a:rPr>
              <a:t>應</a:t>
            </a:r>
            <a:r>
              <a:rPr lang="zh-TW" altLang="en-US" sz="4800" b="1" spc="600" dirty="0">
                <a:solidFill>
                  <a:schemeClr val="tx1">
                    <a:lumMod val="65000"/>
                    <a:lumOff val="35000"/>
                  </a:schemeClr>
                </a:solidFill>
                <a:latin typeface="源樣明體 B" panose="02020700000000000000" pitchFamily="18" charset="-120"/>
                <a:ea typeface="源樣明體 B" panose="02020700000000000000" pitchFamily="18" charset="-120"/>
                <a:cs typeface="Montserrat Medium" panose="00000600000000000000" pitchFamily="2" charset="0"/>
              </a:rPr>
              <a:t>備文件</a:t>
            </a:r>
            <a:endParaRPr lang="en-US" altLang="zh-CN" sz="4800" b="1" spc="600" dirty="0">
              <a:solidFill>
                <a:schemeClr val="tx1">
                  <a:lumMod val="65000"/>
                  <a:lumOff val="35000"/>
                </a:schemeClr>
              </a:solidFill>
              <a:latin typeface="源樣明體 B" panose="02020700000000000000" pitchFamily="18" charset="-120"/>
              <a:ea typeface="源樣明體 B" panose="02020700000000000000" pitchFamily="18" charset="-120"/>
              <a:cs typeface="Montserrat Medium" panose="00000600000000000000" pitchFamily="2" charset="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-12357" y="18020"/>
            <a:ext cx="42033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b="1" dirty="0">
                <a:solidFill>
                  <a:srgbClr val="8296AD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2024</a:t>
            </a:r>
            <a:r>
              <a:rPr lang="zh-TW" altLang="en-US" sz="1400" b="1" dirty="0">
                <a:solidFill>
                  <a:srgbClr val="8296AD"/>
                </a:solidFill>
                <a:latin typeface="源樣明體 B" panose="02020700000000000000" pitchFamily="18" charset="-120"/>
                <a:ea typeface="源樣明體 B" panose="02020700000000000000" pitchFamily="18" charset="-120"/>
              </a:rPr>
              <a:t>年選送學生出國實習計畫申請說明</a:t>
            </a:r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8405" y="4629150"/>
            <a:ext cx="1905000" cy="42144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4" grpId="0"/>
      <p:bldP spid="3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82ADB108-2F67-4B4E-A97E-19ABB6FAC58E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JCuo0gOaiROYgQAAAURAAAdAAAAdW5pdmVyc2FsL2NvbW1vbl9tZXNzYWdlcy5sbmetWG1v2zYQ/l6g/4EQUGADtrQd0KIYEge0xNhEZMmV6DjZMAiMxNhEKDHVi9vs037Nfth+yY6UncR9gaQkgG2YlO+54909d0cfHn/JFdqIspK6OHLeHrxxkChSnclideQs2MmvHxxU1bzIuNKFOHIK7aDj0csXh4oXq4avBHx/+QKhw1xUFSyrkVndr5HMjpz5OHHD2RwHF4kfTsJkTCfOyNX5DS9uka9X+qff3n/48vbd+58PX2/l+sDEM+z7+0DIIr170wMoYFHoJ4BG/CQg58wZmc9hcuGC+TQgzmj7ZZj0PCJnzsh8dsotoogELIl96pGExkkQMusLnzDiOaML3aA13whUa7SR4jOq1wLiWMtSoErJzD5INWwUjehS5oUzTIMkIjGLqMtoGDijWJfl7S8Wljf1WpegrkKZrPilEpnVCRljn9+UogLVvIaMQvCq1xJ+qXMui4NO1RFe0mCSsDD044QE3m7HGZEiQ17JjZqBKBGOSQQAJa9E+QjZxGaZFUdYqWEIUzqZ+vBmxoSpXK0VvOuhdswJxGAuii4pyBESQXbF8TKMPOM0UIU4uuFV9VmX2V5+PAxUFzAN3BBS0GUPwJnB2AFDjCXUjbIUad0FNiNxjCckGYfnkMjAu3CIRHgKdDsdInFBYqAIibtkAnxGJ9gkvKHYLv93/Eq5SWd1i3iagpxx30bqpoId41JggWVadTBMTUw+LiBsFPs/oHGLCt61q5XcCLCjzETZqQgqi0s8k0UfF/SP5ARTn3gJpJUXLhNmS57RmPNbVOga8WzDi1SgS5HyBnL9Fp5lMrPPTJyt/k+N/BvxeltVXm0LUuCR81dD7dmrYd8xq6nAproW+U3dpdo4bGv+Y6wwOf1DE/oc/XH6Y5cEOKLh80Smknmj2qr75PjcWTY0Rp1GPNFT/aP13JbEbW0dUyhYY6n7SxDopqZ/QANU/aVocAKK5m2JhhpOi6sBOoNwCxBo9FiMM3DVngln4MIB8ksyjimD2WgpLitZd44dlo1tgL4f2hTmPCVqcU/GS3GlYcJRgm/a6QO6kI10Z0AfDDd7rYJR5oPJAQCu2uQBSCVzsD/rgbmYkZ0H2gK/d5KlblRmyavktS3y4NsmF9+OTVelzu2u4tUuedsmc/wUK9rDRa3S+YD2f8e/3vF5QL/HRykmOHKniYsDl5hB33BV9RQCChhX+CxOfDw24sCFnNfpGprplW6KrCdQO6t75AQD2PbMseBluv7vn397YnxlSbuLtru/DwIBYpsqSO7A/gx0Laq/ukAYHu/L2UUfqe3dZifX86rDKGThs9wheNtacp3D1kG3XkjybdAwY9idzoAHsU173ZQwug1BmOHoFGqZncKd0YyX11AImdZqEIp1tUnAepj2++tlUytZiCGyT2sl5sCMzhPsefauDeRTMr1ue2YGN4p0e+lWcOnuC+ZOcQB19is8kcl6IKBtTbsqBERv1/c033zbqe5Wlf3D4vD1g/8v/gdQSwMEFAACAAgAkK6jSAh+CyMpAwAAhgwAACcAAAB1bml2ZXJzYWwvZmxhc2hfcHVibGlzaGluZ19zZXR0aW5ncy54bWzVV91u2jAUvucpLE+9LGk7unYooaoKaNVaQIVt7VVlYkOsOnYW21B6tafZg+1JdhwDBbXr0h+kTQgRn5/v/J+Y8Og2FWjCcs2VjPBudQcjJmNFuRxH+MugvX2IkTZEUiKUZBGWCqOjRiXM7FBwnfSZMSCqEcBIXc9MhBNjsnoQTKfTKtdZ7rhKWAP4uhqrNMhyppk0LA8yQWbwY2YZ03iOUAIAvqmSc7VGpYJQ6JHOFbWCIU7Bc8ldUES0BdEJDrzYkMQ341xZSU+UUDnKx8MIvzs8dp+FjIdq8pRJlxPdAKIjmzqhlDsviOjzO4YSxscJuHtQw2jKqUkivFdzKCAdPEQpsH3oxKGcKMiBNHP4lBlCiSH+6O0Zdmv0guBJdCZJyuMBcJCLP8LNwfWnq17r4uy08/l60O2eDU573olCJ1jHCYN1QyE4pGwes6WdkBhD4gT8Bp0REZqFwSppITZScs05d0ZDJSD3hRa0UTpktENStlKN/g2XbZDcxWgEgYhZhI9zTgRG3BDB46WytkNtuCmq3l6VRIAF7cnQeR/fm/fZiROSa7bq1oKjXc7jxjdlBUUzZZHgNwwZhSB+m8JTwtBqcdAoV2lBhfYxSAsOFiecTRk9KnI6B/yToSswkVrQhF7NBDPewnfL79CQjVQOuIxMoLOBzrXHrz4LOCNa34OShY9b/bPTZuv6tNNsXW65AAmdEBk/ExwKztLMbASfzJBUZqEH6YiJ1awoCuW04JWJrfryMmieWuHL/NbFWIHeYEk2Y+U5hfmrB6XNJmRSDKIbrgIaRpBDSTwmMGJYF1xaVhYwJhIpKWaIxLDWtBvrCVdWA8UPsIfWL/fQ6yMui9MYVhtYzCnLS0Hu7O69r+1/ODj8WK8Gv3783H5Sab7we4I4c37jnzy58pdr/+E2DAO3pR9f2ia3/+bO7l20vpbJa6d1OShV0la/FFy3jFT3cxmpC/+S6a28YEq5AEtp7IcM1pLgKTeMvmWLvaBNXvVu9z22mTbZYMyvGY3/JmR/Wl4T1+6FYfDoxdVxUi55ColwK3F5223s13bgpvkoq1IBtPX/Do3Kb1BLAwQUAAIACACQrqNItfwJZLoCAABVCgAAIQAAAHVuaXZlcnNhbC9mbGFzaF9za2luX3NldHRpbmdzLnhtbJVWbW/iMAz+fr8Ccd/p7pWd1CExxkmTdrfpNu172po2Ik2qJGXHv784TdYEKPSwJhH7eWzHsc1StaV88WEySXPBhHwGrSkvFWq8bkKLm2nWai34LBdcA9czLmRN2HTx8af9pIlFXmKJHcixnA3JoQ8zt58xFBfj2xxliJCLuiF8/yBKMctIvi2laHlxMbVq34BklG8N8urHfLUeDMCo0vca6iin9TXKOEojQSnAlL6vUS6yGMmA+UhX9jOS04c6f/sD2o4qqi1t+QlliNaQEuIiXy9RhvHceI9fZY5ynqDhrzbQL59RBqGM7EHGzu++ogwyRNM2/9MjjRQlFjTmnH/Edw4TpDDjh1ldoVwk4IUw0MVXcOWxd70LQO5rOPcpjqsU7AnrerAQ8NEzBgstW0gTf+psqhJvj6028wGLDWHKAEJVD3oyST+RVnk3sa7H/YE3yovQl9P0kFfB2hpWXcKBu1jf41erW7srQqfvuiBDCTunDFLslT3yt6nrETJQ9shnRgt45Gx/nMGhqSP5R74l7jnP199YgRNzLJzVn7wVIz3g6KogVafwmFoUsFCYzgutAd8tTayuSyk5yinlZEdLoqngvxCX7e1lVJocGFyvne6sVFPN4FTD2RzNmg7LZc9xPzpr3JDdz0J/ue480WaL30yJ1iSvavOzpKYTxzNjYgozTU4zcE8aOMh7vhEBx8YeItVEbkG+CMHGhuFCgxrrXnTDNQRPk6AGaXK6yqlzcqr8vK0zkGvzahSUr3Ks7IAVLStm/vQrhTcoDhgD1o6qK+OPE/rel4HCNQEQmVe+a7tDZ6lbpimDHfjhDxT2ykN3S5Xp0qGGW+oH2Oiw5ZxmVE+6XdH3SrxDAv0J/KtJK3J8YBnR9ppkyt4smny/hvtcosXs1xk2X7jJ7Nn1UuTY2I8raJT47+Q/UEsDBBQAAgAIAJCuo0gqlg9n/gIAAJcLAAAmAAAAdW5pdmVyc2FsL2h0bWxfcHVibGlzaGluZ19zZXR0aW5ncy54bWzNlm9PGjEYwN/zKZouvpRT56YjdxgjGIlOiLBNX5lyLVxjr721PfB8tU+zD7ZPsqdXQIiOnUaWhRDo0z6/51/7tOHRfSrQhGnDlYzwbn0HIyZjRbkcR/jL4HT7ECNjiaREKMkiLBVGR81amOVDwU3SZ9bCUoMAI00jsxFOrM0aQTCdTuvcZNrNKpFb4Jt6rNIg08wwaZkOMkEK+LFFxgyeESoA4JsqOVNr1moIhZ70WdFcMMQpeC65C4qIM5sKHPhVQxLfjbXKJT1RQmmkx8MIvzs8dp/5Gk9q8ZRJlxLTBKET2wahlDsniOjzB4YSxscJeHuwj9GUU5tEeG/fUWB18JRSsn3kxFFOFKRA2hk+ZZZQYokfenuW3VszF3gRLSRJeTyAGeTCj3BrcHt202tfXXQuz28H3e7FoNPzTpQ6wSonDFYNheCQynXMFnZCYi2JE/AbdEZEGBYGy6L5spGSK865MRoqAakvtTAagaeiiPCx5kRgxC0RPF7MWqLHzJ5yATE43d36SFr8CPTxxgnRhi0bms8Yl8W4+U3lgqJC5UjwO4asQhBRnsK/hKHldKORVmkpFcRYZASnDE04mzJ6VGZpBvyToRswkeagCZsvE8x6C99z/oCGbKQ0cBmZwFYFOTeeX38ROCPGPELJ3Met/kWn1b7tXLba11suQEInRMYvhEMJWZrZjfBJgaSycz1IR0xyw8qiUE7LuSqx1V9fBsPTXPgyv3UxltAbLMlmrLykMH/1oLLZhEzKg+gOV4mGI8ihJJ4JEzEcdy5zVhUYE4mUFAUiMTQq4471hKvcgMQfYI82r/fQ6yMuy9EYbg6wqCnTlZA7u3vv9z98PDj81KgHv3783F6rNGvhPUGcOd/DT9Y28UUjf9oNw8D1zufbsNX5v+rCvav21yqZumxfDyoVqd2vhOtWWdU9r7Lqyl8bvaUro5IL0GbG/thAoxE85ZbRt9w0ryj8+vvXb4s3KvwGo1i7ff/fIPxo8dxaeV+FwbMPwBrIVx/TzdpvUEsDBBQAAgAIAJCuo0hocVKRmgEAAB8GAAAfAAAAdW5pdmVyc2FsL2h0bWxfc2tpbl9zZXR0aW5ncy5qc42UTW/CMAyG7/wKlF0nxD5hu6HBpEkcJo3btEMoplSkSZWkHR3iv68OX03qjsUX8vLkdewq3na61WIR6z53t+6327/7e6cBalbncO3rokVPUWdGJAuYJSmIRAILkOJ49CTvzgRlzKQznZcfaGtqfkzhP0suTB3PCAtNaIY6XBDgN6FtqMM/J7FTq2tfU63R89xaJXuRkhak7UmlU+4YdvXqVr3EAFYF6AvokkfgmQ7caiPPjg8DjDoXqTTjspyqWPXmPFrHWuVy0ZZ/VWagq0++3gP9p8HLxLMTibFvFtIw8WSI0U5mGoyBQ97HCQYJCz4HUfPtu/UH6hk3CwroIjGJPdKjG4w6nfEYGl0ajjB8TFZejW4OMJqchY3dE3e3GB4heAm6YTW+x/BAleXZPz5gplWMHWmgzZ6fUKH4IpHxIXUfg+Twsmjb1r1zoe76Y+Y9IRU8oRX1/NK22RGChgCtN5aOeU2Qd0rZCUqURA5FaNS0Kug5YsM5gvvPLuPW8miVVuOhGo5VG7heg54pJarbf126Z5irs/sFUEsDBBQAAgAIAJCuo0g9PC/RwQAAAOUBAAAaAAAAdW5pdmVyc2FsL2kxOG5fcHJlc2V0cy54bWydkbEKwjAQhvc+RbjdxG6lJHUT3Bx0lpqmGmkvJZdaH9+UinSRgEMg//F9PyQnd6++Y0/jyTpUkPMtMIPaNRZvCs6n/aYARqHGpu4cGgXogO2qTNq8wKM3ZAKxWIGk4B7CUAoxTRO3NPjYQK4bQywmrl0v4ukditkUw6LC4pb2L/szgyrLGJPX0XbhgFW8x7QgjLxWMDsXjdxi60D8AhqTAEyqwVACaH0CeAwJwI8rQIrvm+ekRwrxo2KQYrWeKnsDUEsDBBQAAgAIAJCuo0izv7NQbQAAAHIAAAAcAAAAdW5pdmVyc2FsL2xvY2FsX3NldHRpbmdzLnhtbA3MPQ6DMAxA4Z1TWJ7K0L+NgcDGWFUqPYAVLITk2CixqnJ7sr3h0+vHfxL4cS6bacDn7YHAGm3ZdA34nadrh1CcdCEx5YBqCOPQ9GKR5MPuFRbYhQ7OM6cazi9KVb4zF1Ynr2e4RNuPFu9DcwJQSwMEFAACAAgARJRXRyO0Tvv7AgAAsAgAABQAAAB1bml2ZXJzYWwvcGxheWVyLnhtbK1V30/bMBB+LtL+h8jv2C0dA6oExJDQHsaE1LHtrTKJm3hN4sx2COWv39nO76VsSHtolZzv++58993Fv3rOUu+JScVFHqAFniOP5aGIeB4H6OHr7fE5urp8d+QXKd0z6fEoQGXODYCmyIuYCiUvNIDvqU4C1DNgYEZeIbmQXO+B+xS420gnS/TuaAYuuQpQonWxIqSqKswVIPJYibQ0JAqHIiOFZIrlmkni0kBeg13pv6Phl4mc6H3BVA9Z6LcHrklajmfFByTVEgsZk5P5fEF+3H1ehwnL6DHPlaZ5yJAHlZzZUj7ScHcnojJlythmvktyzbQ2SVjbzNcrvjjPPSXDADmHTcaUojFTOM1jRByWTID9bUpVUvOoAa3hVTte81q/jXnfNG62c6RzLsrHlKsEjvqQzjoJ9Mkwqp/Z61oFPTQKujVMyJPsV8kli+zrt1aM8wVyAVvF2TyxqkI4gKdbGmoh9zcAAxXVHcRt07BrGraglgO30dcdBWpuu2VUl5I1pZr5Tzxi4guVkhpZXGpZMp+MjDWWDME+cVeum9Q1xE90lp7+Q2+M36g1P9VrnbGA/9GYT0DU1oTnEXu+5eCjWQY11QyKbWxYFyk2MbucVPmY9XQ9MLkc66bARTxNZcxgDCOqKens5BCUSarAJSzlCNs7OAhOeJyk8NOTDOPTgzQZlbtJht7BQXAqwt0EtDW3ZSTjOo7E1CrIJxPrxA9LpUXGX6w8B3tGr6wOXxu55ui64O3B2fyPURzEaAZziyZWl3nq7avm8N7MqVadz6ZwloFaYR6YLgvn1cxCWYx8IralZapv+jk1+7AHHeU8NR3TXN9B76Ja8xfmVTwyX7rF0tQkYUYzAfpwvuwxQD9huwzCW9OhiFuRN3XAmNg3928r2mz5unWu64c67EMNnzirHMbN1EdQRyxFmUejHuKi+4ioFHbatWTUS9kWbrQ4AZGKIkDv4aG+88XpRXfls8VFg7V53bvALpc3rPQ64U5BpNZ1exG/3g3w+BtQSwMEFAACAAgAkK6jSIyYS/o+CAAAjyAAACkAAAB1bml2ZXJzYWwvc2tpbl9jdXN0b21pemF0aW9uX3NldHRpbmdzLnhtbLVa627iShL+v0/RYnWks9IqXMwtK4aVL01iDTEc7CQzu1qhBneCFdvNsRtmOOLHPs0+2D7JVrftYBMgdmYWT6JxddVX1XXrCxnEL16ob2LOAu8Pwj0W2pRzL3yOh39CaLBkPoumEY0pj+sHyqMXuuybGT4xQQNqzEnoksjVxWg8bKCR/KB+T+0bfXhra+0W6rVxC/eRgTs6jF0rxrWiw5jRauqD+hFEghvRJQ35adRBvTD6VsAMYxpxM3Tp96FS5M4PFWdwExHXA7542G2LZ59p3Rtt8aB2s9Pr4H1LVRSli/SO0TQa+17vuqc2EW60Ow1lr/VbSktBzU6ned3dN3utjgJvo+suoLTxdRe1e+12y9i3cAukkapqRkvf95TrZlMFbbh/re9HI63XaKBms6m0jX2nq4y0BgJuBTBUpS8cqBiKpnT3qqY2+woa6SNt1N5jA3f1Duq3cLfR2Lc1TWk0Ds49zC7vrgO19HQyd74DeDIEJ0dFbtVPJNdguYkiYHZosPYJpygkAf1UkzkZcpmx6NclW+/+UksTVCZzxp7ZVaQmRCALsOEJrEFdjmRs0q58YeTpyHM/1RYbzll4tWQhB6irkEUB8WvDPye5k86sjCTb0qiK3BNZ0oO6nvyUFUt1QT7Dc0loyYI1CXdj9syuFmT58hyxTeiWMnO1W9PI98IX4G5c93R8UZHvxdzkNCjYh/viKS+2hnjGVJjXxeIpJemTBfUzjQ35qSB3UPm+R45Et17scSmqNsVzSXRNnmkxAH1VPJdlQtBSjFpPPO8LcfqdA7siyr91kd0nOxoVlSTt8qIUW2/WVfNpHbFn4eyi3PuBfpXzGXSf8FlY2BBPKSExQaGwVJRSt8n5G0eM6etxLxkEoAWCm28uKUlCTrW5PrmbqtbX+XhyM5lr5k1tqCdViURZ/trq9r83O13oXKlcSST7Th2Pi1hIgnUa5bAsZzYZzwEQj+cW/uLUhuJ3ZdHJvTM2LVwbpv+pDDCd4YfaUPwuI3o/m2HLmdtj08Bz055bE0f6ZYwdbNSGX9kGrciWIs7Q1qPfEF9RBO3ZiyiKfc+VA6Jle+GGltBnTO5U05rPsO3MTN0xJ1ZtaLMo2v1VIpMNX0HyrEiMXC8mC5+6Ui2kiBxf51co+MdXHnCygHjhVRntM/XRtG7mzmQytufYMjJKbYhDFxkREZqqA81UG88AIyKwjn9MfC6zTyIg1fcrg9yaN7dj+HGEIbfe88qHH/4Ba6YYQjKlYQlBSBw8g6yz7cfJzBA+BIWIoDWJ428scgtJkw9dCWzT0ieQmrqTw3cETIYNgffCJaQOXfISeHfYttUbPNcmXyDHoTYnFYUmn6EkP1cU+optqCFslxCz1AfzRhUVIcowK5CsBpdE5Lu/Q2S5BDnhza3HNjFQhIehTGQ1xleVNdn4t3sIpKmOz1R7AgzOlm/P3paCKZELy1wJXdCGdGyI7Prt3vzHfKSaY2zMId2MyePckV1SKA3IDoWMI+JuSbikaEGXZAOVsIMx13PlmIi8NOH3jfcHIjztP7+krcsy8JdfPmBSoeGdsAz2y6AMtilr/p524bZ0Bh80ROT6WSvKOODDJtg6ttSZOfk5IYq9YOMnXfpnBOrVuKrBeteOH/dX+bD9H4yxkxasmdDRNI9VEsKwEoslBxZPv5KgaY1AXXpYhIYvTqiVAKxJimEx9AMwD+C5giEP4NFqEI9Ys00HNluPdCFOHyWEZa0mUTsdb3FG9Ckc0F9LdUGfGOyXfEq2yUYG1i4Z/jJRzm2VCkuLYzpjMNwCzOckqQDV9wJxhioHe3+HM1ckq0FhPo9s47uyun3vRa4I4OdNQN/uw54iFkiqT+Isr5NF6e8/aEgyxVmid1ptA/FaoKVjlavPH4qYjdWZfjvXVUvH4kQh6tkvLwfVIXwyduz5WNUEApRJQPhyBavwkzjnlcdKTgQGHqmAl07epiRarv777/+UhzmyJ6GilPq3qjhQ/KJr4le8f1qM0/hfJXAcVSuKypeSgumBKhMtf75yTEjQn3JkIcmyFLBAXHGVUg0lkIZRdRxVv72DKrFlUbBNBHvBiiB36uwzND65168N70j0Ao3TYcyvCiQ9L3KTV7bhcMTdcN8LaUXxH16JxOQdczpXDUOe/aFGfW/5kiy/Lhxg0ms+5LPnKnj6rWpBdz6CpK7Hq2PKxS3rWtASkvdDQ9ieXOteCYcLFZ9AD+eF+5mQR8yfiputt1e5wCAu4iCNhzwSR/rsLc8Rr9i3NHbDJ+LHwJYnHbNOwYap2CymkEXaMfdM1I6bx00px4wPzId1QU+mk4Mu0o+ldF2TN795Ba+0N5bDMSsdypl+IB7zW/Q7f8OfIx7z22JNmcC57q1Nx0N50ew6TiNRnl4mdsBDQ9mlUp7srcgjLBiLa9k4N5GUUOQMmEuHcm10vICm5SxoeYPrZywehK/blzshs9jJacfia4fCwCF965fzd8A97tPzyS3nASWYd7V8P1UBKc+pEki+Pjh2RkJFfLemn2pwECHLlej0cQ2lGJ9qwp3JNzTn5NZZPxPtLCcprbksGsh+Ltt5JZWh6OLVVLGk2C8LDepv/DSoX4rQIIU9H8BwEyxohCEHPOhyaYSKxDz7KrsKe5A70iO5M6N5AL4C7BDOSFkl5AiFxJLbqqxakpf8OOwtuefTLc1aVY6Qc87l+Q9iqI7Lya3yMX3i+fROKZWrIO11h1ws9sAc/ayUPJHllRyNVCw6ThaxnP2JbpUtPgcbTyxHWZsW6Z7v0IwfRb1+QhXwnvP+oJ5fZqFHvfmW9ZgGooB39m8O/gdQSwMEFAACAAgAkK6jSCqKN+aHEQAA8GEAABcAAAB1bml2ZXJzYWwvdW5pdmVyc2FsLnBuZ+3d+VeS2f8AcEszJ2eizcwsbZq0xQXUGjMXWmzSkXKd1FLR1GwzNTMUWVKnsUUldcpdmlzaJW3S3MAlJdSgCZXSlAqFEJUQkR0+9J2az4x+5g/4nvNwDni49znPva/73NUf3lzyOrDvm0WrF2lpaX3j7ubqo6WlA9PS0o7T09WkqHZb7tP8mRfvs2+3VhV1DVfzRSdq1/5dWlrVOH1F2ALN969i3QLjtbQWt396zyPH3I7Q0gq74O66yy8xZGIIfuVBpJIsUOajtJzPH9AGteV+tHya9SNk04+uznrL59ssmXgGKf/ouv5F2jL9+Xt0Lnl5KrRTkJWBFJlobZNiSH7uQT2fdujRUcI2JuOX/fUcWml9FaOnNIlP6yE+LlBIpume9vxm8TC7BDFcL5Gyi2Jk3K9XhZ6fp/v3j7c/rF6lLDvkti2bizvMgrpI3qYZS7uuuNw01P4a0qL194/7Nl7REYoneuamWEV1wM2Vtv/MhrTsTNbucxsjP6BB1U3KsPt3YCb7MiNmlXcjPeWEWd0Y72xQIk4fQZss+Gf2+ZRI7b4fTyuVfKwhDFY1p7rnU8Df+FnUV1ha5ZlFjWTMzv8QuRPivcTAVXd2Rr7REliTd2LZnPvNay1n/PwsogdtN0tz1fghxHvpT3Nv9RBCuZezjNMzt+yWNte9fkuNZpfR0lbuv9R355D97Batn6e/3MB7b8ScOunnNm3ZHEfNmG0P0bWE+bkaZM++XpOMNLBZ0AsgAASAABAAAkAACAABIAAEgAAQAAJAAAgAASAABIAAEAACQAAIAAEgAASAABAAAkAACAABIAAEgAAQAAJAAAgAASAABIAAEAACQAAIAAEgAASAABAAAkAACAABIAAEgAAQAAJAAAgAASAABIAAEAACQAAIAAEgAASAABAA4v8RIkXaNvKI5jIo+R/RAs+nqO1ju8MS0+bG0dM9bb8uP+BVwCqb2WEBW3rOh77PbDNeMCeioJ750YNHD85OhcT+e/v+W/I12ObIOXV9dh5MmWc+v2zn3RezylirKTr1Umib1uwq+QucYS7SkdznHuDm35OmKBvtcU5Tz9gpC0221+NFZ/q6/cFRzU1rx/IY3qP/LNDaHqJEzayA5gXLbfs4jSJhHUkZPe0Q06wSbWVxGSrMLUkiWVUMDclHSd6lF5mqJeSNhm7WjU3IJN7oTFa7qck/YynCtflE+SRFVaH+dtdNF84DRjTlnDO1Hu1CYgedgFSzRfAdeGk7K3TqTTyt5CdLo/TDYARy+0kT9QXDkFe9tG04ebupKlZIdeSjJuLgaFHfczBGcOUKnuYiH7/LecwWC7d3Y5c0CTqN4SVKPlYtH6RikGBRYiP10eSpN0yoWkobNAE3M4J/qHovDkAGmqCn/3geSeD8VlqFLDi6t3Zc/sJROE3N//L0c1JkHtO+ykWXtnmHcuNKk9gFHTQzXtz1Ulq9S9PkzN30ZXEQB8bqn8Din0jVjI3ViKEERsfG7pOl4mbxsPwx+d4rH1IIvphBi8EIiwzVjWxpUnG7WuveI4KXT5SqmY/mv1cz6g9KViG8QY3yyUZEZxWyAVmMHEA2xYFHb65/qgcWqfMmTxVlC2rWTiUHzdT08g4R9gS6XG8OB9PvP1uMPRxQw333V4Wpr3cqR4dYOCgmPLz14hoPxNkqm4iJ7mAE6hoz57vF5ifhL3xRTWZOlHbe8h7ZyBMVYj/kTiSl1jP/pDdEuSHhvlZOXgdrUpzO0PuWpTgR7J1drkrW+UXw8HJ4gr+IaVDfWZL51taE4JTR4b3gIvf9iDFT0tn/wbb0XF42GotDru28ya3JqwjhvJMGtI7suH6cfCg7ST7An+iud7D/3K+2m2mLmq08BfG99zAF16mKu1iSLwqTwPDgPJx5l0opZX6VhOK2DbR442NppJHwQbPA/CCmqSWrO6hS7BX2myrZpGbLhgzRvguEpXu3pMLwmMTbXjbwKxlmf1TZU4N/mFE6j4ktbnmAuy9u8QAzBxBbBk34n2oSkL12akfyAC/58Ll+auGXDm7nxRx8vwJaDe3s/n26NjaDKewt5QzwOTVnD4piWyNoobaLEdGQO6RWPBZ7RbqgbyM3vOMhe8qJGoaFnGpsXApjC0JXw2oXXK9Pj8aRVmw4Z2QEphNJ5IG8SO6o49PBhOblziOR07+nNzs7QDnkz2Ph1rEbRCeWOZaZIyW/9kDEBpvmMbnMW8StUVzLfqcgSH1laM1Esm+G/t2rPiBDjyoxqMBX37wxQ8+cp349tY0/7UQVEUscYjjPP98Q8bJlv8r81uDNpy8DmdyrcSUkrJJO8eBUT8e2jqxOdUdvplbx432qy4mGXYUxeg1nC0xKlWF+8IN2mX50fpgPyUXJwFUy2yOQVJGZHx0rPYYC5coeC5RenSz4jDPM2u7MB371TGQ1hKJITI4P+WsaPG6cOPGYMYDanBUja1CCA+FYpSjtJmWtvnnRa9zx4w3jYekr7oQ37TksNHPIU8Y/EF1KWpArIIz0qk/Lb6XjBDUIbGkC1cCmU1xWgHH368hpyFt06LsTmedtlZUE+q07HLvM9QY7Kj3tQJvoQritbduBqWQYicsrzBvtTaWYqj6mP8C29MnTg/kLG4pmZPiZhdGTZOXnKRetm6UkbDWZSuLa4M9RXtlg+b6o4XTVycJUSop+ruznxAbXV7pnGXmHMsAdd9I9sdbOpAr7+SC4OusJtYE4UoHJ2mlLJazvSAyw2tdJ8NQUe3EzS1CJsH//g/P93V2R6vnPX+ad6uu+rjJhFRH7u5vZkfWWA2tObEniBPJ7hzHyiSunGya4OrkiIqjZ3pN///NC9jbomzVTnnoM+JvnWNWYP0k2Fk6XPUmSfTSEo+KEvb6e0RiVEM+cEfBqOb6kGYWQBkddaJWohbgkXlJf+xg2F1fGi8ubtEBjRBKRZk7Yjh4Q2PbzvEkhBHoVo84khOMPwpeGK5HOTJlItiaUQecnr2SNOo/IC/TMF+rmml01mQQZ6bocVmYRhwUYGfcWPLOH3f1IFtP6dPDXus1/BdK11YxVi5mvtFnH2XABRJXsmibLT2Dg7Jko4T1mMoPVC1/cz9/mMlmivpLDJ6lVHblZq7KbrD1ijCnCQjx561u/p7dNWYxOeOLp5BKe1A9211S0A8eoe++uXMWpFnqpxeeDecLHBBqRSXOFLIWttBh5aVySLtc+SWmJ5D+zTiZvyn/4OKK73Sjs8/p3J6VuGMm7EWCrSj2NWgY9uITuOb4PUoBZBo9jaSY+otVZGP7oILkdq+TBwSbYhuHbHF/olsL7mfPo5MPI5FecpCwcgycy9iRZ5AfNKMj0Xl7wHxE6ZUmrVnMcm9PQIZNS+q+ZFcICaJCmPke2brbF8UHVe1IpAb/2qBGDwojMbX+F/a1LuSfxj6u9kFUtu43bVbcgVyaCqgS4ugfW1zXXB8NYbh25Mm/4+xrPDQFTJJqwWLWAc9FVrpMrayY7ZO3tqh19Vp3q/jpgh2mr67pL2eW3nTB8aHntECm07Wex/l9jLGHVq416Pfijlk5jy8Uyh91uVusrW8tduKZMRLhqe/idmuj9zpk64ddsiWqK3iIhmB4oR1qVCAY4dnAkg3cIfLikVaKyEDVYod2pKDPb9d7OE2erbZXKLAPYmPhT4Rv0zDUrN/R7kmIUDN4Jw/YT+tpfts9IVFc/nNgJCSPdQxPs5X9WJ4iQgk5tqQ2tsTqbEROww+U30+oyk7rdu9HqHG5eXgaccAyidAjGZbzwUTsS19wiRkQyGeGUQRcawjKykxdM4FRdoCgSHjBOypIPkFZEMfLe6JnDMazOzW1JrQOih2jrRKfny0oFHy9/e0GkkvOZTjOvwos2lia+r8WDoIqP7EamcrKDpbeRIV8cO7EW2URvMGwd+X2yfTBd/mWHVHTibfY+k9eO32fgAjn6uVLSQTt1TvFSEDsulOtxZkxchLHrFYxuF2LdzaVrErkhuZxtzril9p3iYCO4jx0839JZfdkqPNhWrbJiHccZwLo6X0oD8i0tYS6yD2XPxSS1cv/e7NQGHofuCUULtoueiLZyW5NRWLcE21g3SAGxzITeGUwj0AuQwc2gsC9bKeLpt9f8Q+pzQs+8tl8zpJlSO/Ne9qivFW9jPjnb4PdaFLnF49sjE26hE8LXM2YOopP0C89qwZT6cSmj5qhr+fFNher4HvIi88jv0EWC/fCoeRX9G0AukrcV1RGrvcfieMdfpoklqvO8iNAJR7Y3h9x2SpV1CCI4R+dOdPK6HP9cJeRGiZrdH+iyuUf31WD1j1TJqnP3rc9peoXTzYxId2cVqqJmhvWBt8hcJM/ALk48DCnAuh9QIhZky8YyZDUVAmevMWkGI1kFnr/2u/xfL6GHS3Vy3SFJrEx7a2Ivu0azkUgfiqc5F2meEaKIpJyIwZS+NlKw7Un1kpcWUAR+V3PaIKeke/p4DmJatPiMYnn4YGnVsM3h/HFxa/tv4g/cks8V/bo4LcVTs2U98lU26usd6DeyDeqaWG9TUwarR21WtEiLZdzaLxxcCeok7MeSLn/FYnDUT0/LdlgOecoUnTwbKE72snjpnrG4sXeNIcwdBNmVP5CSabxX1S1jWpQs0o2FAmXuYyVY6Uce4Z6qdQ6CFGiG5NEqkbMH27vcWuyJldE7aDK1MB06/WJPEV4xsvEIpaAjZ+mTpzmjob/THPPQaZR82UQheJG5i5djb9mtqIufu17M2wd1wwOO+ePLDQ6MHr9+Ct/VnVQCJvMIJKK/5Z1HTeGaXRHo2IQTV7MNbpREZVfuKl/0CuXgQ/oeXVwoRskHmSthOrnGjX6BSHLj9EceMhmOdHBSsLGxI1lDNp8b52ttcPO0T+OxmhF1g4s19BqTU88pHXS8rmf+iA8/w28WY6Kda3jdp9gWuTFo3mHNmWB9/riksoshWhzPBemBxPNWfNmSv+hu0Uyaw1sKLaXEKly35zvxHaxBFBPcYcQ5FmYr1fGEcKXOASh3KlfTS4j80DzV+Y8fQ0zX1ceIv2w9TDGSd7uYtAgmzoPfS7cqIPmCGSUSNBMtHkrrN1tp/oj0DfNTj9Y0rkWuVGwjMHPgrD2kk8tamLuHyO0fQFSJki2V8969czl25MtgkRnd5odVz4R3xWObzJgclewBWgpPnnhsIX3T0haxbP8YfuHwzH44HCMdJdx0V6qjmdOPVUlhmi6d9Mvy1hFJaznxXOyEYx3alP+C4Bkka+9ol6NjR6lDDn/W2Z7ckoByauCTq/2lZz2OEqbEO/o4Cdfwhk81z0dVKVm1kMSOwasVHCgcBbo8jTdQURHER1IRAWuVX/xODJF2w1Vnwkn8Zz9duGGqeLtwIeN1uOe3vIlGDK4Cuk7zvFAvWNZDZp9buVx3zEI7S1DPvuNEk5Wu9YjywcVvAfNtQrIaWBV2biYmC3PjreJPWtBxmOmy5+0gaNOOwl5WP31D+mRcczxfs1f85eMqrFufsOkywXM8cWNIFP/KlyUoNyVcbTZsM3/nlBMDRU2uwtMIDunhCrMTa2DUpYFnYj8Fy68k5lE+9WmPMsp/p6yS4T8Sg5WtXX8/KHKO3VDdnAginXhfc+zhTPxwvAKFibZ06ITf7GwtH96UJbLvOLl4PboYrZqpn++GhubKfH6WMaV5HxTjUdBGiW0WMj/gPehyvCKtrbvH6r/HPn9tzrR0vJCGpdOSGkmqS/LmVPcp42IhizjVZVG0zxR91lf95uN0lPKQ83gx3B7cCF03+8j/KnonpEBJb3uYmN4654Cr6eFHNrfPSbbTZNgvilkx5ywOAZmrZQzSmsv2X+vO/fEAj/8L1i9nqs+tG970b8H6RR2G8O1L/se9W1rydO9eezOg4Kdfu8RX8Rx32s25IsowsxwTpJlzBJo+ts/dZ/mcf3DceJBy4jsW2b+1HPNOs+Dw2UIaNCYZ8mNhYdfs3yeAavftvnsJhlWYFhB7mn9T60K1NC/3vQdcq3aHpv4HUEsDBBQAAgAIAJCuo0iV7pF+SwAAAGsAAAAbAAAAdW5pdmVyc2FsL3VuaXZlcnNhbC5wbmcueG1ss7GvyM1RKEstKs7Mz7NVMtQzULK34+WyKShKLctMLVeoAIoBBSFASaESyDVCcMszU0oygEIG5mYIwYzUzPSMElslCwNzuKA+0EwAUEsBAgAAFAACAAgAkK6jSA5qJE5iBAAABREAAB0AAAAAAAAAAQAAAAAAAAAAAHVuaXZlcnNhbC9jb21tb25fbWVzc2FnZXMubG5nUEsBAgAAFAACAAgAkK6jSAh+CyMpAwAAhgwAACcAAAAAAAAAAQAAAAAAnQQAAHVuaXZlcnNhbC9mbGFzaF9wdWJsaXNoaW5nX3NldHRpbmdzLnhtbFBLAQIAABQAAgAIAJCuo0i1/AlkugIAAFUKAAAhAAAAAAAAAAEAAAAAAAsIAAB1bml2ZXJzYWwvZmxhc2hfc2tpbl9zZXR0aW5ncy54bWxQSwECAAAUAAIACACQrqNIKpYPZ/4CAACXCwAAJgAAAAAAAAABAAAAAAAECwAAdW5pdmVyc2FsL2h0bWxfcHVibGlzaGluZ19zZXR0aW5ncy54bWxQSwECAAAUAAIACACQrqNIaHFSkZoBAAAfBgAAHwAAAAAAAAABAAAAAABGDgAAdW5pdmVyc2FsL2h0bWxfc2tpbl9zZXR0aW5ncy5qc1BLAQIAABQAAgAIAJCuo0g9PC/RwQAAAOUBAAAaAAAAAAAAAAEAAAAAAB0QAAB1bml2ZXJzYWwvaTE4bl9wcmVzZXRzLnhtbFBLAQIAABQAAgAIAJCuo0izv7NQbQAAAHIAAAAcAAAAAAAAAAEAAAAAABYRAAB1bml2ZXJzYWwvbG9jYWxfc2V0dGluZ3MueG1sUEsBAgAAFAACAAgARJRXRyO0Tvv7AgAAsAgAABQAAAAAAAAAAQAAAAAAvREAAHVuaXZlcnNhbC9wbGF5ZXIueG1sUEsBAgAAFAACAAgAkK6jSIyYS/o+CAAAjyAAACkAAAAAAAAAAQAAAAAA6hQAAHVuaXZlcnNhbC9za2luX2N1c3RvbWl6YXRpb25fc2V0dGluZ3MueG1sUEsBAgAAFAACAAgAkK6jSCqKN+aHEQAA8GEAABcAAAAAAAAAAAAAAAAAbx0AAHVuaXZlcnNhbC91bml2ZXJzYWwucG5nUEsBAgAAFAACAAgAkK6jSJXukX5LAAAAawAAABsAAAAAAAAAAQAAAAAAKy8AAHVuaXZlcnNhbC91bml2ZXJzYWwucG5nLnhtbFBLBQYAAAAACwALAEkDAACvLwAAAAA="/>
  <p:tag name="ISPRING_PRESENTATION_TITLE" val="1"/>
  <p:tag name="ISPRING_SCORM_PASSING_SCORE" val="100.000000"/>
  <p:tag name="ISPRING_FIRST_PUBLISH" val="1"/>
  <p:tag name="ISPRING_SCORM_RATE_QUIZZES" val="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OUTPUT_FOLDER" val="F:\2月份我图原创上传文件\76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08162329"/>
  <p:tag name="MH_LIBRARY" val="GRAPHIC"/>
  <p:tag name="MH_TYPE" val="Other"/>
  <p:tag name="MH_ORDER" val="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08162329"/>
  <p:tag name="MH_LIBRARY" val="GRAPHIC"/>
  <p:tag name="MH_TYPE" val="Other"/>
  <p:tag name="MH_ORDER" val="1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08162329"/>
  <p:tag name="MH_LIBRARY" val="GRAPHIC"/>
  <p:tag name="MH_TYPE" val="Other"/>
  <p:tag name="MH_ORDER" val="1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08162329"/>
  <p:tag name="MH_LIBRARY" val="GRAPHIC"/>
  <p:tag name="MH_TYPE" val="Other"/>
  <p:tag name="MH_ORDER" val="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08162329"/>
  <p:tag name="MH_LIBRARY" val="GRAPHIC"/>
  <p:tag name="MH_TYPE" val="Title"/>
  <p:tag name="MH_ORDER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8fa55e09-efaf-4e99-b2a2-87871d37538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08162329"/>
  <p:tag name="MH_LIBRARY" val="GRAPHIC"/>
  <p:tag name="MH_TYPE" val="Other"/>
  <p:tag name="MH_ORDER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08162329"/>
  <p:tag name="MH_LIBRARY" val="GRAPHIC"/>
  <p:tag name="MH_TYPE" val="Other"/>
  <p:tag name="MH_ORDER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08162329"/>
  <p:tag name="MH_LIBRARY" val="GRAPHIC"/>
  <p:tag name="MH_TYPE" val="Other"/>
  <p:tag name="MH_ORDER" val="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08162329"/>
  <p:tag name="MH_LIBRARY" val="GRAPHIC"/>
  <p:tag name="MH_TYPE" val="Other"/>
  <p:tag name="MH_ORDER" val="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08162329"/>
  <p:tag name="MH_LIBRARY" val="GRAPHIC"/>
  <p:tag name="MH_TYPE" val="Other"/>
  <p:tag name="MH_ORDER" val="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08162329"/>
  <p:tag name="MH_LIBRARY" val="GRAPHIC"/>
  <p:tag name="MH_TYPE" val="Other"/>
  <p:tag name="MH_ORDER" val="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08162329"/>
  <p:tag name="MH_LIBRARY" val="GRAPHIC"/>
  <p:tag name="MH_TYPE" val="Other"/>
  <p:tag name="MH_ORDER" val="8"/>
</p:tagLst>
</file>

<file path=ppt/theme/theme1.xml><?xml version="1.0" encoding="utf-8"?>
<a:theme xmlns:a="http://schemas.openxmlformats.org/drawingml/2006/main" name="Office 主题">
  <a:themeElements>
    <a:clrScheme name="自定义 2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415163"/>
      </a:accent1>
      <a:accent2>
        <a:srgbClr val="F46346"/>
      </a:accent2>
      <a:accent3>
        <a:srgbClr val="415163"/>
      </a:accent3>
      <a:accent4>
        <a:srgbClr val="F46346"/>
      </a:accent4>
      <a:accent5>
        <a:srgbClr val="415163"/>
      </a:accent5>
      <a:accent6>
        <a:srgbClr val="F46346"/>
      </a:accent6>
      <a:hlink>
        <a:srgbClr val="415163"/>
      </a:hlink>
      <a:folHlink>
        <a:srgbClr val="F46346"/>
      </a:folHlink>
    </a:clrScheme>
    <a:fontScheme name="自定义 1">
      <a:majorFont>
        <a:latin typeface="Calibri"/>
        <a:ea typeface="字魂35号-经典雅黑"/>
        <a:cs typeface=""/>
      </a:majorFont>
      <a:minorFont>
        <a:latin typeface="Calibri"/>
        <a:ea typeface="字魂35号-经典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720</Words>
  <Application>Microsoft Office PowerPoint</Application>
  <PresentationFormat>如螢幕大小 (16:9)</PresentationFormat>
  <Paragraphs>127</Paragraphs>
  <Slides>14</Slides>
  <Notes>12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2" baseType="lpstr">
      <vt:lpstr>Montserrat Medium</vt:lpstr>
      <vt:lpstr>宋体</vt:lpstr>
      <vt:lpstr>字魂35号-经典雅黑</vt:lpstr>
      <vt:lpstr>源樣明體 B</vt:lpstr>
      <vt:lpstr>Arial</vt:lpstr>
      <vt:lpstr>Calibri</vt:lpstr>
      <vt:lpstr>Wingdings</vt:lpstr>
      <vt:lpstr>Office 主题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2</cp:revision>
  <dcterms:created xsi:type="dcterms:W3CDTF">2019-03-14T01:15:00Z</dcterms:created>
  <dcterms:modified xsi:type="dcterms:W3CDTF">2023-11-08T08:19:59Z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784FB061686B4FF1B64CB254E4EEE350</vt:lpwstr>
  </property>
  <property fmtid="{D5CDD505-2E9C-101B-9397-08002B2CF9AE}" pid="3" name="KSOProductBuildVer">
    <vt:lpwstr>2052-11.1.0.10463</vt:lpwstr>
  </property>
</Properties>
</file>