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80" r:id="rId7"/>
    <p:sldId id="260" r:id="rId8"/>
    <p:sldId id="261" r:id="rId9"/>
    <p:sldId id="262" r:id="rId10"/>
    <p:sldId id="275" r:id="rId11"/>
    <p:sldId id="276" r:id="rId12"/>
    <p:sldId id="263" r:id="rId13"/>
    <p:sldId id="264" r:id="rId14"/>
    <p:sldId id="274" r:id="rId15"/>
    <p:sldId id="266" r:id="rId16"/>
    <p:sldId id="268" r:id="rId17"/>
    <p:sldId id="267" r:id="rId18"/>
    <p:sldId id="269" r:id="rId19"/>
    <p:sldId id="270" r:id="rId20"/>
    <p:sldId id="277" r:id="rId21"/>
    <p:sldId id="278" r:id="rId22"/>
    <p:sldId id="279" r:id="rId23"/>
    <p:sldId id="271" r:id="rId24"/>
    <p:sldId id="273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E9EDEA"/>
    <a:srgbClr val="AEB0B4"/>
    <a:srgbClr val="FFF6DD"/>
    <a:srgbClr val="000000"/>
    <a:srgbClr val="FFF5D9"/>
    <a:srgbClr val="578537"/>
    <a:srgbClr val="AEB0B3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DD062B-50B8-40CB-B967-E3786F6EE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F48FC63-CB78-4EBC-B036-88A9EC9FA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9358FF-ECCD-43E4-A69B-2EABDA55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430696-4784-4B75-BED1-6AB14679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0069EA-B861-479A-AD0B-6C2B5182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A2B7D6-5243-4855-A82D-BDB789D8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8AE316-7A80-4749-BBCB-B375F6203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A8530E-D77E-4160-9F3F-A6E3FDDD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621330-34D9-446B-939B-90930869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E69369-0B36-4CCC-9DA0-9D163401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22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DB09B35-2918-42E8-AD33-DFD98F567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875EF77-4AE2-4CCE-B64D-F914F9854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2F16F2-58B1-4415-89E8-A4136326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469723-BC4E-4AA4-9CC2-5739D889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94CE69-DEC6-4AAA-8C55-5950BB15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98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58EC15-98C8-4539-AA4D-04613D49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D35089-88FE-4CA4-B577-5DFD3EEB7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2124E0-5CB4-4787-8B2C-054D6DF2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FBF68F-B984-4097-819F-6056DD8F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860FDE-925E-40EE-81D7-4ADF21F3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63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70AC5-CD11-4FCB-81DC-F22C39F5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324806-E9E0-4102-84EC-0ED0C1969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38549C-7A47-499B-947F-F5B94676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6B9359-AEE9-4102-B6E6-9A41E8D6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E85087-A47D-456E-AD5C-FA0FB17C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18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66C991-8424-4929-BF11-DFC22AF5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EB0CD2-E771-4250-9E42-CED20C3D8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CD05C5-6A34-4539-9746-2AAD14329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27A898-E7A0-4304-9585-6C29381A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28EC9A-4023-47A6-A430-646249B4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09FA45-7C0C-4F07-8805-964C8979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98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8300D9-C485-4D07-929E-DAC0465E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BDB1DA-6FDB-4CDD-88F2-C472B81FB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0D70A34-0D51-4063-A56D-D2C282581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78E1CE-F57C-4CE6-BE28-F96F0B784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8E202F5-A547-42C5-95F3-12502A1A6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7F20B2D-36C1-4D0D-A060-08FDC4FC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7D0071E-2172-441F-928B-474D86CE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FEB46BC-FC3A-4BCE-893E-9C044CBD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14021-A80E-477D-8BD6-A29E5C6E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4A4D36D-01A4-4AD9-A873-85E12071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A3D3663-1D30-4DFE-A8B5-4269EDEA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216B7F-9B9C-4427-AE9B-B14CA8E7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5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0EC5DB6-4A98-47E7-ABEF-E78C5451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750EE87-7C31-4CD7-B696-C26B8FD3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B01665-1288-466D-8A21-A4902D9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03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D16DAE-D953-442F-86A3-FCDF8F21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93A3EC-7806-4E2A-97DF-150CAE86A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CB30A03-6602-4A9E-953B-AE6E4C317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48DF75C-0053-4975-AD2E-6BB9E38A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04AB3BC-DA2A-4005-AA05-2DC4A4DB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D9E5F1-E263-4A0F-85DA-06F89A7C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03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68EB49-2FA8-458A-9866-5CF0F764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29B154E-9C43-4827-8A97-6FB986D55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0EB9BC4-AE50-4530-91AC-5F02D1025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C61B9A0-290A-4796-BE81-C1BB1E2E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1D5F0B-3D4C-41D2-8A9A-02DA1B8F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912F1C4-F320-4CB7-BE55-83652D88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06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D8D82D1-D78F-4FA5-98C0-73F20194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744AA7-FAF4-4D08-B51B-11F61FAF2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021645-AF51-4553-A12F-875DAFDEC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0CDA-9680-4D07-9A83-AB11C0D17E6E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56A00E-E69B-4BFE-870A-D841D394E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C703BE-99F4-4712-9813-26BB4960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5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5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4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7" name="圖片 6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6AA19147-9F71-439C-A690-7662E907C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>
          <a:xfrm>
            <a:off x="10316969" y="5128277"/>
            <a:ext cx="1870672" cy="171781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9C3D513-2774-4367-B554-F34F41D6B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822" y="1796991"/>
            <a:ext cx="10804797" cy="1843191"/>
          </a:xfrm>
        </p:spPr>
        <p:txBody>
          <a:bodyPr anchor="b">
            <a:noAutofit/>
          </a:bodyPr>
          <a:lstStyle/>
          <a:p>
            <a:pPr>
              <a:lnSpc>
                <a:spcPts val="6500"/>
              </a:lnSpc>
            </a:pPr>
            <a:r>
              <a:rPr lang="en-US" altLang="zh-TW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113</a:t>
            </a:r>
            <a:r>
              <a:rPr lang="zh-TW" altLang="en-US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年度學生出國短期研修</a:t>
            </a:r>
            <a:br>
              <a:rPr lang="en-US" altLang="zh-TW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</a:br>
            <a:r>
              <a:rPr lang="zh-TW" altLang="en-US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申請作業說明會</a:t>
            </a:r>
            <a:r>
              <a:rPr lang="en-US" altLang="zh-TW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(</a:t>
            </a:r>
            <a:r>
              <a:rPr lang="zh-TW" altLang="en-US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實體及線上</a:t>
            </a:r>
            <a:r>
              <a:rPr lang="en-US" altLang="zh-TW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)</a:t>
            </a:r>
            <a:endParaRPr lang="zh-TW" altLang="en-US" sz="4800" b="1" spc="100" dirty="0">
              <a:solidFill>
                <a:schemeClr val="accent5">
                  <a:lumMod val="50000"/>
                </a:schemeClr>
              </a:solidFill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0483644-0466-4092-B39F-6FDE27EE7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3228" y="5425833"/>
            <a:ext cx="5449983" cy="682079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國際事務組</a:t>
            </a:r>
            <a:endParaRPr lang="en-US" altLang="zh-TW" sz="2800" b="1" dirty="0">
              <a:solidFill>
                <a:schemeClr val="accent3">
                  <a:lumMod val="50000"/>
                </a:schemeClr>
              </a:solidFill>
              <a:latin typeface="華康粗圓體(P)" panose="020F0700000000000000" pitchFamily="34" charset="-120"/>
              <a:ea typeface="華康粗圓體(P)" panose="020F0700000000000000" pitchFamily="34" charset="-120"/>
            </a:endParaRPr>
          </a:p>
          <a:p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112.10.25</a:t>
            </a:r>
            <a:endParaRPr lang="zh-TW" altLang="en-US" sz="2800" b="1" dirty="0">
              <a:solidFill>
                <a:schemeClr val="accent3">
                  <a:lumMod val="50000"/>
                </a:schemeClr>
              </a:solidFill>
              <a:latin typeface="華康粗圓體(P)" panose="020F0700000000000000" pitchFamily="34" charset="-120"/>
              <a:ea typeface="華康粗圓體(P)" panose="020F0700000000000000" pitchFamily="34" charset="-12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4" y="2856"/>
            <a:ext cx="2783421" cy="2406445"/>
            <a:chOff x="-305" y="-4155"/>
            <a:chExt cx="2514948" cy="2174333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5" y="4456671"/>
            <a:ext cx="2783421" cy="2406445"/>
            <a:chOff x="-305" y="-4155"/>
            <a:chExt cx="2514948" cy="2174333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54918C07-FFCF-4336-80EB-35ED97B413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21" y="166575"/>
            <a:ext cx="2361913" cy="5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5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372" y="212495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獎補助額度</a:t>
            </a:r>
            <a:endParaRPr lang="en-US" altLang="zh-TW" sz="3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圖片 18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36A0EF19-289C-4673-AF85-7BBE5E3879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535478" y="5263514"/>
            <a:ext cx="1784131" cy="1594411"/>
          </a:xfrm>
          <a:prstGeom prst="rect">
            <a:avLst/>
          </a:prstGeom>
        </p:spPr>
      </p:pic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46663501-610B-449F-BF30-467217DA9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99879"/>
              </p:ext>
            </p:extLst>
          </p:nvPr>
        </p:nvGraphicFramePr>
        <p:xfrm>
          <a:off x="629689" y="1001707"/>
          <a:ext cx="10932314" cy="4907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794">
                  <a:extLst>
                    <a:ext uri="{9D8B030D-6E8A-4147-A177-3AD203B41FA5}">
                      <a16:colId xmlns:a16="http://schemas.microsoft.com/office/drawing/2014/main" val="2541320875"/>
                    </a:ext>
                  </a:extLst>
                </a:gridCol>
                <a:gridCol w="1805442">
                  <a:extLst>
                    <a:ext uri="{9D8B030D-6E8A-4147-A177-3AD203B41FA5}">
                      <a16:colId xmlns:a16="http://schemas.microsoft.com/office/drawing/2014/main" val="2909177055"/>
                    </a:ext>
                  </a:extLst>
                </a:gridCol>
                <a:gridCol w="952423">
                  <a:extLst>
                    <a:ext uri="{9D8B030D-6E8A-4147-A177-3AD203B41FA5}">
                      <a16:colId xmlns:a16="http://schemas.microsoft.com/office/drawing/2014/main" val="3520476782"/>
                    </a:ext>
                  </a:extLst>
                </a:gridCol>
                <a:gridCol w="1087509">
                  <a:extLst>
                    <a:ext uri="{9D8B030D-6E8A-4147-A177-3AD203B41FA5}">
                      <a16:colId xmlns:a16="http://schemas.microsoft.com/office/drawing/2014/main" val="3795003938"/>
                    </a:ext>
                  </a:extLst>
                </a:gridCol>
                <a:gridCol w="2913906">
                  <a:extLst>
                    <a:ext uri="{9D8B030D-6E8A-4147-A177-3AD203B41FA5}">
                      <a16:colId xmlns:a16="http://schemas.microsoft.com/office/drawing/2014/main" val="1543637712"/>
                    </a:ext>
                  </a:extLst>
                </a:gridCol>
                <a:gridCol w="1815760">
                  <a:extLst>
                    <a:ext uri="{9D8B030D-6E8A-4147-A177-3AD203B41FA5}">
                      <a16:colId xmlns:a16="http://schemas.microsoft.com/office/drawing/2014/main" val="2258542693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453149032"/>
                    </a:ext>
                  </a:extLst>
                </a:gridCol>
              </a:tblGrid>
              <a:tr h="53033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出國類型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補助對象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經費來源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研修期程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限定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申請窗口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231434"/>
                  </a:ext>
                </a:extLst>
              </a:tr>
              <a:tr h="42525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 校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5343"/>
                  </a:ext>
                </a:extLst>
              </a:tr>
              <a:tr h="708595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研修學分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本國生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80%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學海飛颺計畫</a:t>
                      </a:r>
                    </a:p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不含中港澳地區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至少一學期、最多一學年。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國際事務組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89382"/>
                  </a:ext>
                </a:extLst>
              </a:tr>
              <a:tr h="1312466">
                <a:tc vMerge="1">
                  <a:txBody>
                    <a:bodyPr/>
                    <a:lstStyle/>
                    <a:p>
                      <a:endParaRPr lang="zh-TW" altLang="en-US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境外生、</a:t>
                      </a:r>
                    </a:p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本國生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前往中港澳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學士班補助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萬元、碩士生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萬元、博士生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以研修一年計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實際額度視當年度預算金額而定。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969490"/>
                  </a:ext>
                </a:extLst>
              </a:tr>
              <a:tr h="89776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    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本國生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80%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學海築夢計畫</a:t>
                      </a:r>
                    </a:p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不含中港澳地區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不得少於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不含交通往返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，最長一年。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056121"/>
                  </a:ext>
                </a:extLst>
              </a:tr>
              <a:tr h="1016680">
                <a:tc vMerge="1"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境外生、</a:t>
                      </a:r>
                    </a:p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本國生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前往中港澳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來回機票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經濟艙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不得少於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天，最長一年。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52272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FDE6C8A9-FFF8-4006-B687-85A1AB012B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9" y="6262145"/>
            <a:ext cx="1991501" cy="46166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9923429-3890-4CD7-AF9F-E2C07E635BB1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</p:spTree>
    <p:extLst>
      <p:ext uri="{BB962C8B-B14F-4D97-AF65-F5344CB8AC3E}">
        <p14:creationId xmlns:p14="http://schemas.microsoft.com/office/powerpoint/2010/main" val="402740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43" y="516072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獎補助額度</a:t>
            </a:r>
            <a:endParaRPr lang="en-US" altLang="zh-TW" sz="3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46663501-610B-449F-BF30-467217DA9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612258"/>
              </p:ext>
            </p:extLst>
          </p:nvPr>
        </p:nvGraphicFramePr>
        <p:xfrm>
          <a:off x="735335" y="1556035"/>
          <a:ext cx="10749280" cy="4188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865">
                  <a:extLst>
                    <a:ext uri="{9D8B030D-6E8A-4147-A177-3AD203B41FA5}">
                      <a16:colId xmlns:a16="http://schemas.microsoft.com/office/drawing/2014/main" val="2541320875"/>
                    </a:ext>
                  </a:extLst>
                </a:gridCol>
                <a:gridCol w="1229360">
                  <a:extLst>
                    <a:ext uri="{9D8B030D-6E8A-4147-A177-3AD203B41FA5}">
                      <a16:colId xmlns:a16="http://schemas.microsoft.com/office/drawing/2014/main" val="2909177055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3520476782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3795003938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1543637712"/>
                    </a:ext>
                  </a:extLst>
                </a:gridCol>
                <a:gridCol w="1974855">
                  <a:extLst>
                    <a:ext uri="{9D8B030D-6E8A-4147-A177-3AD203B41FA5}">
                      <a16:colId xmlns:a16="http://schemas.microsoft.com/office/drawing/2014/main" val="2258542693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453149032"/>
                    </a:ext>
                  </a:extLst>
                </a:gridCol>
              </a:tblGrid>
              <a:tr h="48147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出國類型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補助對象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經費來源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研修期程</a:t>
                      </a:r>
                      <a:endParaRPr lang="en-US" altLang="zh-TW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限定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申請窗口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231434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5343"/>
                  </a:ext>
                </a:extLst>
              </a:tr>
              <a:tr h="93741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學習專業佛典語言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梵巴藏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佛教學系學生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每人上限新台幣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不得少於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不含星期假日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國際事務組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056121"/>
                  </a:ext>
                </a:extLst>
              </a:tr>
              <a:tr h="978057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國際性研習課程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</a:t>
                      </a:r>
                      <a:endParaRPr lang="en-US" altLang="zh-TW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每人上限新台幣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萬元、補助註冊費、部份交通費。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依據課程時間。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52272"/>
                  </a:ext>
                </a:extLst>
              </a:tr>
              <a:tr h="61229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國際學術研討會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發表論文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</a:t>
                      </a:r>
                      <a:endParaRPr lang="en-US" altLang="zh-TW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須先向校外單位申請補助，再提送校內申請。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依會議日期。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研究發展組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859711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DE8CB2E9-2457-4C8F-B098-48AE67FFBF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9" y="6271991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01F65AB-EE24-4488-80E2-D6A225CD8995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</p:spTree>
    <p:extLst>
      <p:ext uri="{BB962C8B-B14F-4D97-AF65-F5344CB8AC3E}">
        <p14:creationId xmlns:p14="http://schemas.microsoft.com/office/powerpoint/2010/main" val="87603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874" y="447074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獎補助額度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01B003BC-0C3B-45D2-B564-140EE68BC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122325" y="4929559"/>
            <a:ext cx="2105696" cy="188178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547375" y="1333909"/>
            <a:ext cx="11125200" cy="474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5000"/>
              </a:lnSpc>
              <a:buClr>
                <a:schemeClr val="accent1">
                  <a:lumMod val="50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短期研修學分：</a:t>
            </a:r>
            <a:endParaRPr lang="en-US" altLang="zh-TW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4875" indent="-457200">
              <a:lnSpc>
                <a:spcPts val="5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學海飛颺計畫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、學校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20%)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>
              <a:lnSpc>
                <a:spcPts val="4000"/>
              </a:lnSpc>
              <a:buClr>
                <a:schemeClr val="accent1">
                  <a:lumMod val="50000"/>
                </a:schemeClr>
              </a:buClr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獎補助對象：限本國籍學生。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>
              <a:lnSpc>
                <a:spcPts val="4000"/>
              </a:lnSpc>
              <a:buClr>
                <a:schemeClr val="accent1">
                  <a:lumMod val="50000"/>
                </a:schemeClr>
              </a:buClr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不補助：本國生前往中港澳地區之大學校院。</a:t>
            </a:r>
          </a:p>
          <a:p>
            <a:pPr marL="904875" indent="-457200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學校定額補助：研修一年學士班補助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萬元、碩士生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萬元、博士生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萬元。實際額度視當年度預算金額而定。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獎補助對象：外籍生、前往中港澳地區研修者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含本國生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B9581E1-2059-4389-89EE-78641B5F83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2" y="6266812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DBC56D8-14DE-4D15-9020-1D5C2F6C4CCF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</p:spTree>
    <p:extLst>
      <p:ext uri="{BB962C8B-B14F-4D97-AF65-F5344CB8AC3E}">
        <p14:creationId xmlns:p14="http://schemas.microsoft.com/office/powerpoint/2010/main" val="304946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44" y="298808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獎補助額度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126847" y="1037659"/>
            <a:ext cx="11125200" cy="4996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Clr>
                <a:schemeClr val="accent1">
                  <a:lumMod val="50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赴國外修習專業佛典語言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538163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補助師資費、學費、交通費、生活費之其中一項，補助上限每人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萬元，實際補助費用，視當年度預算及審查會議決議。 </a:t>
            </a:r>
          </a:p>
          <a:p>
            <a:pPr marL="571500" indent="-571500">
              <a:lnSpc>
                <a:spcPts val="5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赴國外專業實習：</a:t>
            </a:r>
          </a:p>
          <a:p>
            <a:pPr marL="995363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學海築夢計畫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、學校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20%) 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85838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獎補助對象：限本國籍學生。</a:t>
            </a:r>
          </a:p>
          <a:p>
            <a:pPr marL="985838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不補助：前往中港澳地區之大學校院或機構。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4875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學校定額補助：來回經濟艙飛機票。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獎補助對象：外籍生、前往中港澳地區實習者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含本國生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19ADB9-B23D-4214-8B76-AF7FE3DCBD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7" y="6290367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1DDA24D-707F-410E-9A60-87FD1DB00B61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88F9E635-ECD8-4580-8FF8-0EEB4D1E0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221356" y="5040086"/>
            <a:ext cx="2018940" cy="18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9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44" y="298808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獎補助額度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1122033" y="1097832"/>
            <a:ext cx="1112520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000"/>
              </a:lnSpc>
              <a:buClr>
                <a:schemeClr val="accent1">
                  <a:lumMod val="50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赴國外參加國際學術研討會</a:t>
            </a:r>
          </a:p>
          <a:p>
            <a:pPr marL="995363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補助對象：全體學生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5363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需先申請校外補助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如：科技部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95363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補助機票費或會議註冊費，補助上限依每年預算而定。</a:t>
            </a:r>
          </a:p>
          <a:p>
            <a:pPr marL="995363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研發組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ts val="4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赴國外參加國際性學術研習課程</a:t>
            </a:r>
            <a:endParaRPr lang="en-US" altLang="zh-TW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5363" indent="-457200">
              <a:lnSpc>
                <a:spcPts val="4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補助對象：全體學生。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5363" indent="-457200">
              <a:lnSpc>
                <a:spcPts val="4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補助機票費或會議註冊費，補助上限一萬元。</a:t>
            </a:r>
            <a:b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須六週前提出申請</a:t>
            </a:r>
            <a:r>
              <a:rPr lang="en-US" altLang="zh-TW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95363" indent="-457200">
              <a:lnSpc>
                <a:spcPts val="4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國際事務組</a:t>
            </a:r>
            <a:endParaRPr lang="en-US" altLang="zh-TW" sz="28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5363" indent="-457200">
              <a:lnSpc>
                <a:spcPts val="4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  <a:buClr>
                <a:schemeClr val="accent1">
                  <a:lumMod val="50000"/>
                </a:schemeClr>
              </a:buClr>
            </a:pP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825531-66D5-4698-B71E-2264CCC16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9" y="6429982"/>
            <a:ext cx="1654010" cy="38342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2D15C02-B394-4800-B3C2-B6A6A094A5D4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36A0EF19-289C-4673-AF85-7BBE5E387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535478" y="5263514"/>
            <a:ext cx="1784131" cy="15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44" y="540445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D79E15BF-0257-495E-8C66-B3829FB38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453511" y="5233938"/>
            <a:ext cx="1738187" cy="1553352"/>
          </a:xfrm>
          <a:prstGeom prst="rect">
            <a:avLst/>
          </a:prstGeom>
        </p:spPr>
      </p:pic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354335" y="1596611"/>
            <a:ext cx="11125200" cy="363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每人就讀各班別之申請以１次為限，並不得同時申請校內其他單位之獎補助。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選送生應於確定出國研修前與學校簽訂行政契約書。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短期出國研修學分或專業實習之學生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應於研修期限屆滿後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個月內返國，並於次一學期前返回學校註冊就讀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選送生應於研修或實習期滿後一個月內交研修成果報告，同時接受本校於適當時間安排之研修成果報告分享。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6CE15FB-8436-4C8D-92D8-2C8C066ABB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5" y="6273424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9A759F6-499A-4A5E-B324-EB9899C1454D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</p:spTree>
    <p:extLst>
      <p:ext uri="{BB962C8B-B14F-4D97-AF65-F5344CB8AC3E}">
        <p14:creationId xmlns:p14="http://schemas.microsoft.com/office/powerpoint/2010/main" val="215457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518" y="2672004"/>
            <a:ext cx="6284147" cy="17799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TW" sz="5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5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年交換生申請作業</a:t>
            </a:r>
            <a:br>
              <a:rPr lang="zh-TW" altLang="en-US" sz="5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短期出國修讀學分</a:t>
            </a:r>
            <a:r>
              <a:rPr lang="en-US" altLang="zh-TW" sz="5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29D040EA-6207-49E3-B82D-FBCDE9CD80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5" y="6217297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1A7AF77-8EF7-47EF-AB68-26B18327683F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  <p:pic>
        <p:nvPicPr>
          <p:cNvPr id="5" name="圖片 4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5EDE5690-FCE2-42AA-A970-E76404A696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239090" y="5112957"/>
            <a:ext cx="1952603" cy="1744968"/>
          </a:xfrm>
          <a:prstGeom prst="rect">
            <a:avLst/>
          </a:prstGeom>
        </p:spPr>
      </p:pic>
      <p:pic>
        <p:nvPicPr>
          <p:cNvPr id="7" name="圖形 6" descr="飛機">
            <a:extLst>
              <a:ext uri="{FF2B5EF4-FFF2-40B4-BE49-F238E27FC236}">
                <a16:creationId xmlns:a16="http://schemas.microsoft.com/office/drawing/2014/main" id="{7F0C0A92-C5C7-42ED-ADF1-94FD6AE9AF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46942">
            <a:off x="6465486" y="855310"/>
            <a:ext cx="914400" cy="914400"/>
          </a:xfrm>
          <a:prstGeom prst="rect">
            <a:avLst/>
          </a:prstGeom>
        </p:spPr>
      </p:pic>
      <p:pic>
        <p:nvPicPr>
          <p:cNvPr id="24" name="圖形 23" descr="飛機">
            <a:extLst>
              <a:ext uri="{FF2B5EF4-FFF2-40B4-BE49-F238E27FC236}">
                <a16:creationId xmlns:a16="http://schemas.microsoft.com/office/drawing/2014/main" id="{26A56917-EDBD-4FDE-81BA-3AA58D4282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421247">
            <a:off x="6270593" y="5062529"/>
            <a:ext cx="914400" cy="914400"/>
          </a:xfrm>
          <a:prstGeom prst="rect">
            <a:avLst/>
          </a:prstGeom>
        </p:spPr>
      </p:pic>
      <p:pic>
        <p:nvPicPr>
          <p:cNvPr id="25" name="圖形 24" descr="飛機">
            <a:extLst>
              <a:ext uri="{FF2B5EF4-FFF2-40B4-BE49-F238E27FC236}">
                <a16:creationId xmlns:a16="http://schemas.microsoft.com/office/drawing/2014/main" id="{F99B49A1-8DF5-4BCD-8C1E-7106D8BB56F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329659">
            <a:off x="9139059" y="16974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0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100" y="515505"/>
            <a:ext cx="4915499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申請日期及繳交資料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397062" y="1321023"/>
            <a:ext cx="1160366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簡章公告：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800" b="1" dirty="0">
                <a:solidFill>
                  <a:srgbClr val="5785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578537"/>
                </a:solidFill>
                <a:latin typeface="王漢宗中行書繁" panose="03000500000000000000" pitchFamily="66" charset="-120"/>
                <a:ea typeface="王漢宗中行書繁" panose="03000500000000000000" pitchFamily="66" charset="-120"/>
              </a:rPr>
              <a:t>以電子郵件及刊登於國際事務組網頁</a:t>
            </a:r>
            <a:r>
              <a:rPr lang="en-US" altLang="zh-TW" sz="2800" b="1" dirty="0">
                <a:solidFill>
                  <a:srgbClr val="5785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申請日期：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自公告日起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申請出國年度：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預計於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出國者。</a:t>
            </a:r>
            <a:endParaRPr lang="zh-TW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繳交資料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請參考簡章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457200" indent="-9525">
              <a:lnSpc>
                <a:spcPts val="3500"/>
              </a:lnSpc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申請書。</a:t>
            </a:r>
          </a:p>
          <a:p>
            <a:pPr marL="457200" indent="-9525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在校成績單（含歷年成績單及上學年度全班排名百分比）。</a:t>
            </a:r>
          </a:p>
          <a:p>
            <a:pPr marL="457200" indent="-9525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研修計畫書</a:t>
            </a:r>
            <a:r>
              <a:rPr lang="en-US" altLang="zh-TW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可先交中文，錄取後須補交英文計畫書</a:t>
            </a:r>
            <a:r>
              <a:rPr lang="en-US" altLang="zh-TW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7200" indent="-9525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老師推薦函乙份。</a:t>
            </a:r>
          </a:p>
          <a:p>
            <a:pPr marL="457200" indent="-9525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語文檢定成績證明</a:t>
            </a:r>
            <a:r>
              <a:rPr lang="en-US" altLang="zh-TW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優先錄取</a:t>
            </a:r>
            <a:r>
              <a:rPr lang="en-US" altLang="zh-TW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7200" indent="-9525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前往非本校合作學校，須有國外學校</a:t>
            </a:r>
            <a:r>
              <a:rPr lang="en-US" altLang="zh-TW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  <a:r>
              <a:rPr lang="en-US" altLang="zh-TW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同意函</a:t>
            </a:r>
            <a:r>
              <a:rPr lang="en-US" altLang="zh-TW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可補繳</a:t>
            </a:r>
            <a:r>
              <a:rPr lang="en-US" altLang="zh-TW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F95A49B-EADF-442E-8173-651AC29046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" y="6506040"/>
            <a:ext cx="1518275" cy="35196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CE32FFC-D7B3-49D6-A461-9605362B8168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E065CE0F-7D63-47AC-8A1C-15D45E7DF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369685" y="5229664"/>
            <a:ext cx="1822008" cy="16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3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873" y="383629"/>
            <a:ext cx="4915499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語言能力規定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84D9F366-6274-4861-9F63-56A01860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486417" y="5357522"/>
            <a:ext cx="1723514" cy="1540240"/>
          </a:xfrm>
          <a:prstGeom prst="rect">
            <a:avLst/>
          </a:prstGeom>
        </p:spPr>
      </p:pic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533247" y="1259560"/>
            <a:ext cx="11125200" cy="5118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外國語言能力須符合修讀學校之要求：</a:t>
            </a: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前往歐美國家者，建議語言檢定能力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相當於中級英檢程度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4875" indent="-36671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TOEFL ITP 465 (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以上。</a:t>
            </a:r>
          </a:p>
          <a:p>
            <a:pPr marL="904875" indent="-36671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IELTS 5.0(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以上。</a:t>
            </a:r>
          </a:p>
          <a:p>
            <a:pPr marL="904875" indent="-36671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TOEIC 600(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以上。</a:t>
            </a:r>
          </a:p>
          <a:p>
            <a:pPr marL="447675">
              <a:lnSpc>
                <a:spcPts val="4000"/>
              </a:lnSpc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未具備英檢成績者，得由審查委員視學生實際英語能力及研修學校之要求，安排進行英語能力口試。</a:t>
            </a: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各交換學校要求之英文檢定成績標準較高時，以交換學校要求之分數為申請標準。</a:t>
            </a:r>
          </a:p>
          <a:p>
            <a:pPr>
              <a:lnSpc>
                <a:spcPts val="5000"/>
              </a:lnSpc>
            </a:pPr>
            <a:endParaRPr lang="zh-TW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DD832AE-45B1-46A0-AD46-6CFB9300C6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6" y="6274968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28873D3-F2CA-4922-9555-F463F63EBB6F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</p:spTree>
    <p:extLst>
      <p:ext uri="{BB962C8B-B14F-4D97-AF65-F5344CB8AC3E}">
        <p14:creationId xmlns:p14="http://schemas.microsoft.com/office/powerpoint/2010/main" val="271038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200" y="857927"/>
            <a:ext cx="7266487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年度交換學校參考名冊</a:t>
            </a: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8" name="內容版面配置區 2">
            <a:extLst>
              <a:ext uri="{FF2B5EF4-FFF2-40B4-BE49-F238E27FC236}">
                <a16:creationId xmlns:a16="http://schemas.microsoft.com/office/drawing/2014/main" id="{797971B0-8829-4C9F-A1CE-A5541F9A7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904782"/>
              </p:ext>
            </p:extLst>
          </p:nvPr>
        </p:nvGraphicFramePr>
        <p:xfrm>
          <a:off x="792331" y="1879797"/>
          <a:ext cx="10830558" cy="4120276"/>
        </p:xfrm>
        <a:graphic>
          <a:graphicData uri="http://schemas.openxmlformats.org/drawingml/2006/table">
            <a:tbl>
              <a:tblPr/>
              <a:tblGrid>
                <a:gridCol w="1399444">
                  <a:extLst>
                    <a:ext uri="{9D8B030D-6E8A-4147-A177-3AD203B41FA5}">
                      <a16:colId xmlns:a16="http://schemas.microsoft.com/office/drawing/2014/main" val="2288728617"/>
                    </a:ext>
                  </a:extLst>
                </a:gridCol>
                <a:gridCol w="1680510">
                  <a:extLst>
                    <a:ext uri="{9D8B030D-6E8A-4147-A177-3AD203B41FA5}">
                      <a16:colId xmlns:a16="http://schemas.microsoft.com/office/drawing/2014/main" val="1323101544"/>
                    </a:ext>
                  </a:extLst>
                </a:gridCol>
                <a:gridCol w="1216550">
                  <a:extLst>
                    <a:ext uri="{9D8B030D-6E8A-4147-A177-3AD203B41FA5}">
                      <a16:colId xmlns:a16="http://schemas.microsoft.com/office/drawing/2014/main" val="2141690107"/>
                    </a:ext>
                  </a:extLst>
                </a:gridCol>
                <a:gridCol w="2307496">
                  <a:extLst>
                    <a:ext uri="{9D8B030D-6E8A-4147-A177-3AD203B41FA5}">
                      <a16:colId xmlns:a16="http://schemas.microsoft.com/office/drawing/2014/main" val="3978209536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1720672870"/>
                    </a:ext>
                  </a:extLst>
                </a:gridCol>
                <a:gridCol w="2529838">
                  <a:extLst>
                    <a:ext uri="{9D8B030D-6E8A-4147-A177-3AD203B41FA5}">
                      <a16:colId xmlns:a16="http://schemas.microsoft.com/office/drawing/2014/main" val="3444112350"/>
                    </a:ext>
                  </a:extLst>
                </a:gridCol>
              </a:tblGrid>
              <a:tr h="8714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所在國家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研修領域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交換級別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需負擔費用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82030"/>
                  </a:ext>
                </a:extLst>
              </a:tr>
              <a:tr h="1178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  國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羅格斯大學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人文社會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心理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人文社會學群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、膳食費，交換學校免費提供住宿。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00464"/>
                  </a:ext>
                </a:extLst>
              </a:tr>
              <a:tr h="1178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  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天普大學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以佛學為主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學、碩、博士生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80764"/>
                  </a:ext>
                </a:extLst>
              </a:tr>
              <a:tr h="8714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比利時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根特大學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以佛學為主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佛教學系學、碩、博士生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同上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24205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99C4DD0A-1E5D-48FF-B0FA-2F65789908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7" y="6275912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290DA1A-E117-4791-A723-D513E7EBF33C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</p:spTree>
    <p:extLst>
      <p:ext uri="{BB962C8B-B14F-4D97-AF65-F5344CB8AC3E}">
        <p14:creationId xmlns:p14="http://schemas.microsoft.com/office/powerpoint/2010/main" val="154409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674" y="754198"/>
            <a:ext cx="3996765" cy="9349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tx2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流  程</a:t>
            </a:r>
            <a:endParaRPr lang="en-US" altLang="zh-TW" b="1" dirty="0">
              <a:solidFill>
                <a:schemeClr val="tx2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140E1E15-ADA1-4B5E-B279-AFDE383277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" y="6268371"/>
            <a:ext cx="2216703" cy="51386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31EA332-4ED7-457A-BE39-4D13CF5E5956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61784571-4012-4E21-9D0B-AD08F0BDC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332762"/>
              </p:ext>
            </p:extLst>
          </p:nvPr>
        </p:nvGraphicFramePr>
        <p:xfrm>
          <a:off x="1505182" y="1935933"/>
          <a:ext cx="9124293" cy="3149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757">
                  <a:extLst>
                    <a:ext uri="{9D8B030D-6E8A-4147-A177-3AD203B41FA5}">
                      <a16:colId xmlns:a16="http://schemas.microsoft.com/office/drawing/2014/main" val="3956897189"/>
                    </a:ext>
                  </a:extLst>
                </a:gridCol>
                <a:gridCol w="6747536">
                  <a:extLst>
                    <a:ext uri="{9D8B030D-6E8A-4147-A177-3AD203B41FA5}">
                      <a16:colId xmlns:a16="http://schemas.microsoft.com/office/drawing/2014/main" val="781718143"/>
                    </a:ext>
                  </a:extLst>
                </a:gridCol>
              </a:tblGrid>
              <a:tr h="6697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   間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            容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559133"/>
                  </a:ext>
                </a:extLst>
              </a:tr>
              <a:tr h="6697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14:05-14:25</a:t>
                      </a:r>
                      <a:endParaRPr lang="zh-TW" altLang="en-US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師長勉勵</a:t>
                      </a:r>
                      <a:r>
                        <a:rPr lang="en-US" altLang="zh-TW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國際事務組組長歐慧峰副教授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640500"/>
                  </a:ext>
                </a:extLst>
              </a:tr>
              <a:tr h="3348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14:25-16:15 </a:t>
                      </a:r>
                      <a:endParaRPr lang="zh-TW" altLang="en-US" sz="2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研修成果分享</a:t>
                      </a:r>
                      <a:r>
                        <a:rPr lang="en-US" altLang="zh-TW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2652614"/>
                  </a:ext>
                </a:extLst>
              </a:tr>
              <a:tr h="622334"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16:15-16:30</a:t>
                      </a:r>
                      <a:endParaRPr lang="zh-TW" altLang="en-US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</a:t>
                      </a:r>
                      <a:r>
                        <a:rPr lang="zh-TW" altLang="en-US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年度學生申請出國研修作業說明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935037"/>
                  </a:ext>
                </a:extLst>
              </a:tr>
              <a:tr h="6697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16:30-16:40</a:t>
                      </a:r>
                      <a:endParaRPr lang="zh-TW" altLang="en-US" sz="2800" b="1" i="0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/>
                      <a:r>
                        <a:rPr lang="en-US" altLang="zh-TW" sz="28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Q&amp;A</a:t>
                      </a:r>
                      <a:r>
                        <a:rPr lang="zh-TW" altLang="en-US" sz="28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、師長結語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654992"/>
                  </a:ext>
                </a:extLst>
              </a:tr>
            </a:tbl>
          </a:graphicData>
        </a:graphic>
      </p:graphicFrame>
      <p:pic>
        <p:nvPicPr>
          <p:cNvPr id="19" name="圖片 18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6AA19147-9F71-439C-A690-7662E907C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>
          <a:xfrm>
            <a:off x="10316969" y="5128277"/>
            <a:ext cx="1870672" cy="17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65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05" y="545061"/>
            <a:ext cx="8624412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年度交換學校參考名冊</a:t>
            </a: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8" name="內容版面配置區 2">
            <a:extLst>
              <a:ext uri="{FF2B5EF4-FFF2-40B4-BE49-F238E27FC236}">
                <a16:creationId xmlns:a16="http://schemas.microsoft.com/office/drawing/2014/main" id="{797971B0-8829-4C9F-A1CE-A5541F9A7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018917"/>
              </p:ext>
            </p:extLst>
          </p:nvPr>
        </p:nvGraphicFramePr>
        <p:xfrm>
          <a:off x="665331" y="1304813"/>
          <a:ext cx="10861038" cy="4932363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2288728617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3231015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41690107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3978209536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1720672870"/>
                    </a:ext>
                  </a:extLst>
                </a:gridCol>
                <a:gridCol w="2438398">
                  <a:extLst>
                    <a:ext uri="{9D8B030D-6E8A-4147-A177-3AD203B41FA5}">
                      <a16:colId xmlns:a16="http://schemas.microsoft.com/office/drawing/2014/main" val="3444112350"/>
                    </a:ext>
                  </a:extLst>
                </a:gridCol>
              </a:tblGrid>
              <a:tr h="878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所在國家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研修領域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交換級別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需負擔費用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82030"/>
                  </a:ext>
                </a:extLst>
              </a:tr>
              <a:tr h="1340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義大利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上智大學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生命、社企、宗教相關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碩、博士生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00464"/>
                  </a:ext>
                </a:extLst>
              </a:tr>
              <a:tr h="1340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德   國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漢堡大學亞非研究所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佛學相關之梵文文獻研究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碩、博士生</a:t>
                      </a:r>
                      <a:b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限佛教學系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19212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匈牙利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法門佛學院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佛教相關領域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限佛教學系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80764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008FBF54-3AA7-437A-ADB2-290BAEB4E1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7" y="6226196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F35434-E0C1-4ED9-9002-DA42880C1642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</p:spTree>
    <p:extLst>
      <p:ext uri="{BB962C8B-B14F-4D97-AF65-F5344CB8AC3E}">
        <p14:creationId xmlns:p14="http://schemas.microsoft.com/office/powerpoint/2010/main" val="3779567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233" y="671250"/>
            <a:ext cx="7266487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年度交換學校參考名冊</a:t>
            </a:r>
            <a:endParaRPr lang="zh-TW" altLang="en-US" sz="36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8" name="內容版面配置區 2">
            <a:extLst>
              <a:ext uri="{FF2B5EF4-FFF2-40B4-BE49-F238E27FC236}">
                <a16:creationId xmlns:a16="http://schemas.microsoft.com/office/drawing/2014/main" id="{797971B0-8829-4C9F-A1CE-A5541F9A7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818009"/>
              </p:ext>
            </p:extLst>
          </p:nvPr>
        </p:nvGraphicFramePr>
        <p:xfrm>
          <a:off x="687150" y="1783748"/>
          <a:ext cx="10845649" cy="3992823"/>
        </p:xfrm>
        <a:graphic>
          <a:graphicData uri="http://schemas.openxmlformats.org/drawingml/2006/table">
            <a:tbl>
              <a:tblPr/>
              <a:tblGrid>
                <a:gridCol w="1407011">
                  <a:extLst>
                    <a:ext uri="{9D8B030D-6E8A-4147-A177-3AD203B41FA5}">
                      <a16:colId xmlns:a16="http://schemas.microsoft.com/office/drawing/2014/main" val="2288728617"/>
                    </a:ext>
                  </a:extLst>
                </a:gridCol>
                <a:gridCol w="1874669">
                  <a:extLst>
                    <a:ext uri="{9D8B030D-6E8A-4147-A177-3AD203B41FA5}">
                      <a16:colId xmlns:a16="http://schemas.microsoft.com/office/drawing/2014/main" val="132310154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141690107"/>
                    </a:ext>
                  </a:extLst>
                </a:gridCol>
                <a:gridCol w="2524611">
                  <a:extLst>
                    <a:ext uri="{9D8B030D-6E8A-4147-A177-3AD203B41FA5}">
                      <a16:colId xmlns:a16="http://schemas.microsoft.com/office/drawing/2014/main" val="3978209536"/>
                    </a:ext>
                  </a:extLst>
                </a:gridCol>
                <a:gridCol w="1543119">
                  <a:extLst>
                    <a:ext uri="{9D8B030D-6E8A-4147-A177-3AD203B41FA5}">
                      <a16:colId xmlns:a16="http://schemas.microsoft.com/office/drawing/2014/main" val="1720672870"/>
                    </a:ext>
                  </a:extLst>
                </a:gridCol>
                <a:gridCol w="2795199">
                  <a:extLst>
                    <a:ext uri="{9D8B030D-6E8A-4147-A177-3AD203B41FA5}">
                      <a16:colId xmlns:a16="http://schemas.microsoft.com/office/drawing/2014/main" val="3444112350"/>
                    </a:ext>
                  </a:extLst>
                </a:gridCol>
              </a:tblGrid>
              <a:tr h="878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所在國家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研修領域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交換級別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需負擔費用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82030"/>
                  </a:ext>
                </a:extLst>
              </a:tr>
              <a:tr h="1081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  本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立正大學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日語課程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日語課程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須具備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N2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以上日語程度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學士、碩士生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自付學費、雜費及膳雜、生活等費用。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817163"/>
                  </a:ext>
                </a:extLst>
              </a:tr>
              <a:tr h="995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 本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國際佛教學大學院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佛學相關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博士生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00464"/>
                  </a:ext>
                </a:extLst>
              </a:tr>
              <a:tr h="1036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印  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普納大學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梵文、巴利文等佛教相關領域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佛教學系學、碩士生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80764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06AAD980-7E7B-42F5-90D1-DEBE951183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" y="6258054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0B51642-5664-4CB0-A387-F83B6C5E9F91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</p:spTree>
    <p:extLst>
      <p:ext uri="{BB962C8B-B14F-4D97-AF65-F5344CB8AC3E}">
        <p14:creationId xmlns:p14="http://schemas.microsoft.com/office/powerpoint/2010/main" val="2179552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553" y="769182"/>
            <a:ext cx="7266487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年度交換學校參考名冊</a:t>
            </a: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8" name="內容版面配置區 2">
            <a:extLst>
              <a:ext uri="{FF2B5EF4-FFF2-40B4-BE49-F238E27FC236}">
                <a16:creationId xmlns:a16="http://schemas.microsoft.com/office/drawing/2014/main" id="{797971B0-8829-4C9F-A1CE-A5541F9A7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9571"/>
              </p:ext>
            </p:extLst>
          </p:nvPr>
        </p:nvGraphicFramePr>
        <p:xfrm>
          <a:off x="757714" y="1926536"/>
          <a:ext cx="10855809" cy="3626996"/>
        </p:xfrm>
        <a:graphic>
          <a:graphicData uri="http://schemas.openxmlformats.org/drawingml/2006/table">
            <a:tbl>
              <a:tblPr/>
              <a:tblGrid>
                <a:gridCol w="1289747">
                  <a:extLst>
                    <a:ext uri="{9D8B030D-6E8A-4147-A177-3AD203B41FA5}">
                      <a16:colId xmlns:a16="http://schemas.microsoft.com/office/drawing/2014/main" val="2288728617"/>
                    </a:ext>
                  </a:extLst>
                </a:gridCol>
                <a:gridCol w="2494722">
                  <a:extLst>
                    <a:ext uri="{9D8B030D-6E8A-4147-A177-3AD203B41FA5}">
                      <a16:colId xmlns:a16="http://schemas.microsoft.com/office/drawing/2014/main" val="1323101544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val="2141690107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3978209536"/>
                    </a:ext>
                  </a:extLst>
                </a:gridCol>
                <a:gridCol w="1308759">
                  <a:extLst>
                    <a:ext uri="{9D8B030D-6E8A-4147-A177-3AD203B41FA5}">
                      <a16:colId xmlns:a16="http://schemas.microsoft.com/office/drawing/2014/main" val="1720672870"/>
                    </a:ext>
                  </a:extLst>
                </a:gridCol>
                <a:gridCol w="3277799">
                  <a:extLst>
                    <a:ext uri="{9D8B030D-6E8A-4147-A177-3AD203B41FA5}">
                      <a16:colId xmlns:a16="http://schemas.microsoft.com/office/drawing/2014/main" val="3444112350"/>
                    </a:ext>
                  </a:extLst>
                </a:gridCol>
              </a:tblGrid>
              <a:tr h="814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所在國家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研修領域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交換級別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需負擔費用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82030"/>
                  </a:ext>
                </a:extLst>
              </a:tr>
              <a:tr h="108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中國大陸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南京大學東方哲學與宗教文化研究中心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生命教育、佛學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學士、碩士生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00464"/>
                  </a:ext>
                </a:extLst>
              </a:tr>
              <a:tr h="862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中國大陸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上海大學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文學院歷史系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佛學、人文社會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學士、碩士生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同上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80764"/>
                  </a:ext>
                </a:extLst>
              </a:tr>
              <a:tr h="862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韓       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東國大學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佛學相關領域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學士、碩士生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同上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21718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2B3F5AB1-8770-453E-B504-37133EE985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5" y="6294738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77CA560-C5EA-412F-864C-4AA7EF6A4992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</p:spTree>
    <p:extLst>
      <p:ext uri="{BB962C8B-B14F-4D97-AF65-F5344CB8AC3E}">
        <p14:creationId xmlns:p14="http://schemas.microsoft.com/office/powerpoint/2010/main" val="1104417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433" y="534163"/>
            <a:ext cx="4915499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審查方式</a:t>
            </a: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1901F9A1-EE06-445A-AB33-6716ADE36B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418323" y="5296669"/>
            <a:ext cx="1791608" cy="1601093"/>
          </a:xfrm>
          <a:prstGeom prst="rect">
            <a:avLst/>
          </a:prstGeom>
        </p:spPr>
      </p:pic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AA2912F-740A-4CAA-BDFB-C72D6CED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346792"/>
            <a:ext cx="10515600" cy="42757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</a:p>
          <a:p>
            <a:pPr marL="355600" indent="0">
              <a:lnSpc>
                <a:spcPts val="4000"/>
              </a:lnSpc>
              <a:spcBef>
                <a:spcPts val="600"/>
              </a:spcBef>
              <a:buNone/>
            </a:pP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依計畫內容、外語能力、國外機構、指導教授之適切性、及修習課程或研修主題等為主要評審標準進行書面審查。</a:t>
            </a:r>
          </a:p>
          <a:p>
            <a:pPr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  <a:endParaRPr lang="en-US" altLang="zh-TW" sz="30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申請教育部學海飛颺計畫者，依教育部核定之補助經費，進行經費核配審查作業。</a:t>
            </a:r>
          </a:p>
          <a:p>
            <a:pPr marL="0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 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核定教育部補助之名單，將於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通知獲補助學生。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4254A23-07A4-4126-A1AF-2E5F95CB2F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6" y="6260540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A8E5052-0E1C-4A00-ABB6-70DA5669497D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</p:spTree>
    <p:extLst>
      <p:ext uri="{BB962C8B-B14F-4D97-AF65-F5344CB8AC3E}">
        <p14:creationId xmlns:p14="http://schemas.microsoft.com/office/powerpoint/2010/main" val="1237961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717" y="2280867"/>
            <a:ext cx="5163047" cy="109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王漢宗中行書繁" panose="03000500000000000000" pitchFamily="66" charset="-120"/>
                <a:ea typeface="王漢宗中行書繁" panose="03000500000000000000" pitchFamily="66" charset="-120"/>
              </a:rPr>
              <a:t>感 謝 聆 聽</a:t>
            </a: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155E04FC-B2F9-4377-9D62-25B4EDF014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4" y="6221935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A45CE79-19CC-42D4-913F-0CA9E3972CD7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  <p:pic>
        <p:nvPicPr>
          <p:cNvPr id="5" name="圖片 4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9778C8E6-582D-48E4-9FF3-B0FFC0920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447507" y="5314134"/>
            <a:ext cx="1654504" cy="1543791"/>
          </a:xfrm>
          <a:prstGeom prst="rect">
            <a:avLst/>
          </a:prstGeom>
        </p:spPr>
      </p:pic>
      <p:sp>
        <p:nvSpPr>
          <p:cNvPr id="19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 txBox="1">
            <a:spLocks/>
          </p:cNvSpPr>
          <p:nvPr/>
        </p:nvSpPr>
        <p:spPr>
          <a:xfrm>
            <a:off x="3227547" y="3465559"/>
            <a:ext cx="5163047" cy="1099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TW" sz="6600" b="1" dirty="0">
                <a:solidFill>
                  <a:schemeClr val="accent6">
                    <a:lumMod val="75000"/>
                  </a:schemeClr>
                </a:solidFill>
                <a:latin typeface="Calisto MT" panose="02040603050505030304" pitchFamily="18" charset="0"/>
                <a:ea typeface="王漢宗中行書繁" panose="03000500000000000000" pitchFamily="66" charset="-120"/>
              </a:rPr>
              <a:t>Q &amp; A</a:t>
            </a:r>
            <a:endParaRPr lang="zh-TW" altLang="en-US" sz="6600" b="1" dirty="0">
              <a:solidFill>
                <a:schemeClr val="accent6">
                  <a:lumMod val="75000"/>
                </a:schemeClr>
              </a:solidFill>
              <a:latin typeface="Calisto MT" panose="02040603050505030304" pitchFamily="18" charset="0"/>
              <a:ea typeface="王漢宗中行書繁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00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409" y="623596"/>
            <a:ext cx="3996765" cy="9349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tx2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成果分享流程</a:t>
            </a:r>
            <a:endParaRPr lang="en-US" altLang="zh-TW" b="1" dirty="0">
              <a:solidFill>
                <a:schemeClr val="tx2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140E1E15-ADA1-4B5E-B279-AFDE383277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" y="6268371"/>
            <a:ext cx="2216703" cy="51386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31EA332-4ED7-457A-BE39-4D13CF5E5956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  <p:pic>
        <p:nvPicPr>
          <p:cNvPr id="19" name="圖片 18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6AA19147-9F71-439C-A690-7662E907C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>
          <a:xfrm>
            <a:off x="10316969" y="5128277"/>
            <a:ext cx="1870672" cy="171781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7D4EC7C-FEEC-60AE-8C05-BC93A99CBB19}"/>
              </a:ext>
            </a:extLst>
          </p:cNvPr>
          <p:cNvSpPr txBox="1"/>
          <p:nvPr/>
        </p:nvSpPr>
        <p:spPr>
          <a:xfrm>
            <a:off x="1335819" y="1781092"/>
            <a:ext cx="91519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美國柏克萊聯合神學院研修學分成果分享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施銘旭</a:t>
            </a:r>
            <a:endParaRPr lang="zh-TW" altLang="en-US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日本立正大學研修學分成果分享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高佩玲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南京大學研修學分成果分享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黃夙慧同學</a:t>
            </a:r>
            <a:endParaRPr lang="zh-TW" altLang="en-US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印度普納大學研修學分成果分享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馬浪吉拉雅山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德國漢堡大學研修學分成果分享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陳雅君</a:t>
            </a:r>
            <a:endParaRPr lang="zh-TW" altLang="en-US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比利時根特大學研修學分成果分享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陳婉芳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海外實習計畫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美國禪學院實習計畫</a:t>
            </a:r>
          </a:p>
          <a:p>
            <a:pPr>
              <a:spcBef>
                <a:spcPts val="1200"/>
              </a:spcBef>
            </a:pPr>
            <a:endParaRPr lang="zh-TW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283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350" y="943057"/>
            <a:ext cx="7230760" cy="769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為什麼要出國研修</a:t>
            </a:r>
            <a:r>
              <a:rPr lang="en-US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2011503" y="2199753"/>
            <a:ext cx="8196943" cy="295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>
              <a:lnSpc>
                <a:spcPct val="150000"/>
              </a:lnSpc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可拓展國際視野及交友圈。</a:t>
            </a:r>
          </a:p>
          <a:p>
            <a:pPr marL="457178" indent="-457178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提升外語能力。</a:t>
            </a:r>
          </a:p>
          <a:p>
            <a:pPr marL="457178" indent="-457178">
              <a:lnSpc>
                <a:spcPct val="150000"/>
              </a:lnSpc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提升學術專業能力。</a:t>
            </a:r>
          </a:p>
          <a:p>
            <a:pPr marL="457178" indent="-457178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培養獨立的精神及解決事情的能力。</a:t>
            </a:r>
          </a:p>
        </p:txBody>
      </p:sp>
      <p:sp>
        <p:nvSpPr>
          <p:cNvPr id="6" name="圖形 4" descr="飛機">
            <a:extLst>
              <a:ext uri="{FF2B5EF4-FFF2-40B4-BE49-F238E27FC236}">
                <a16:creationId xmlns:a16="http://schemas.microsoft.com/office/drawing/2014/main" id="{3DD3ECF7-A523-4352-AE64-F325A7C70120}"/>
              </a:ext>
            </a:extLst>
          </p:cNvPr>
          <p:cNvSpPr/>
          <p:nvPr/>
        </p:nvSpPr>
        <p:spPr>
          <a:xfrm rot="19697492">
            <a:off x="703074" y="4709065"/>
            <a:ext cx="568210" cy="695648"/>
          </a:xfrm>
          <a:custGeom>
            <a:avLst/>
            <a:gdLst>
              <a:gd name="connsiteX0" fmla="*/ 647700 w 647699"/>
              <a:gd name="connsiteY0" fmla="*/ 552450 h 762000"/>
              <a:gd name="connsiteX1" fmla="*/ 647700 w 647699"/>
              <a:gd name="connsiteY1" fmla="*/ 466725 h 762000"/>
              <a:gd name="connsiteX2" fmla="*/ 371475 w 647699"/>
              <a:gd name="connsiteY2" fmla="*/ 271463 h 762000"/>
              <a:gd name="connsiteX3" fmla="*/ 371475 w 647699"/>
              <a:gd name="connsiteY3" fmla="*/ 85725 h 762000"/>
              <a:gd name="connsiteX4" fmla="*/ 323850 w 647699"/>
              <a:gd name="connsiteY4" fmla="*/ 0 h 762000"/>
              <a:gd name="connsiteX5" fmla="*/ 276225 w 647699"/>
              <a:gd name="connsiteY5" fmla="*/ 85725 h 762000"/>
              <a:gd name="connsiteX6" fmla="*/ 276225 w 647699"/>
              <a:gd name="connsiteY6" fmla="*/ 271463 h 762000"/>
              <a:gd name="connsiteX7" fmla="*/ 0 w 647699"/>
              <a:gd name="connsiteY7" fmla="*/ 466725 h 762000"/>
              <a:gd name="connsiteX8" fmla="*/ 0 w 647699"/>
              <a:gd name="connsiteY8" fmla="*/ 552450 h 762000"/>
              <a:gd name="connsiteX9" fmla="*/ 276225 w 647699"/>
              <a:gd name="connsiteY9" fmla="*/ 414338 h 762000"/>
              <a:gd name="connsiteX10" fmla="*/ 276225 w 647699"/>
              <a:gd name="connsiteY10" fmla="*/ 621983 h 762000"/>
              <a:gd name="connsiteX11" fmla="*/ 180975 w 647699"/>
              <a:gd name="connsiteY11" fmla="*/ 704850 h 762000"/>
              <a:gd name="connsiteX12" fmla="*/ 180975 w 647699"/>
              <a:gd name="connsiteY12" fmla="*/ 762000 h 762000"/>
              <a:gd name="connsiteX13" fmla="*/ 323850 w 647699"/>
              <a:gd name="connsiteY13" fmla="*/ 704850 h 762000"/>
              <a:gd name="connsiteX14" fmla="*/ 466725 w 647699"/>
              <a:gd name="connsiteY14" fmla="*/ 762000 h 762000"/>
              <a:gd name="connsiteX15" fmla="*/ 466725 w 647699"/>
              <a:gd name="connsiteY15" fmla="*/ 704850 h 762000"/>
              <a:gd name="connsiteX16" fmla="*/ 371475 w 647699"/>
              <a:gd name="connsiteY16" fmla="*/ 621983 h 762000"/>
              <a:gd name="connsiteX17" fmla="*/ 371475 w 647699"/>
              <a:gd name="connsiteY17" fmla="*/ 414338 h 762000"/>
              <a:gd name="connsiteX18" fmla="*/ 358969 w 647699"/>
              <a:gd name="connsiteY18" fmla="*/ 636356 h 762000"/>
              <a:gd name="connsiteX19" fmla="*/ 447675 w 647699"/>
              <a:gd name="connsiteY19" fmla="*/ 713508 h 762000"/>
              <a:gd name="connsiteX20" fmla="*/ 447675 w 647699"/>
              <a:gd name="connsiteY20" fmla="*/ 733844 h 762000"/>
              <a:gd name="connsiteX21" fmla="*/ 330927 w 647699"/>
              <a:gd name="connsiteY21" fmla="*/ 687172 h 762000"/>
              <a:gd name="connsiteX22" fmla="*/ 323850 w 647699"/>
              <a:gd name="connsiteY22" fmla="*/ 684314 h 762000"/>
              <a:gd name="connsiteX23" fmla="*/ 316773 w 647699"/>
              <a:gd name="connsiteY23" fmla="*/ 687172 h 762000"/>
              <a:gd name="connsiteX24" fmla="*/ 200025 w 647699"/>
              <a:gd name="connsiteY24" fmla="*/ 733844 h 762000"/>
              <a:gd name="connsiteX25" fmla="*/ 200025 w 647699"/>
              <a:gd name="connsiteY25" fmla="*/ 713527 h 762000"/>
              <a:gd name="connsiteX26" fmla="*/ 288731 w 647699"/>
              <a:gd name="connsiteY26" fmla="*/ 636375 h 762000"/>
              <a:gd name="connsiteX27" fmla="*/ 295275 w 647699"/>
              <a:gd name="connsiteY27" fmla="*/ 630660 h 762000"/>
              <a:gd name="connsiteX28" fmla="*/ 295275 w 647699"/>
              <a:gd name="connsiteY28" fmla="*/ 383515 h 762000"/>
              <a:gd name="connsiteX29" fmla="*/ 267653 w 647699"/>
              <a:gd name="connsiteY29" fmla="*/ 397297 h 762000"/>
              <a:gd name="connsiteX30" fmla="*/ 19050 w 647699"/>
              <a:gd name="connsiteY30" fmla="*/ 521627 h 762000"/>
              <a:gd name="connsiteX31" fmla="*/ 19050 w 647699"/>
              <a:gd name="connsiteY31" fmla="*/ 476583 h 762000"/>
              <a:gd name="connsiteX32" fmla="*/ 287217 w 647699"/>
              <a:gd name="connsiteY32" fmla="*/ 287036 h 762000"/>
              <a:gd name="connsiteX33" fmla="*/ 295275 w 647699"/>
              <a:gd name="connsiteY33" fmla="*/ 281321 h 762000"/>
              <a:gd name="connsiteX34" fmla="*/ 295275 w 647699"/>
              <a:gd name="connsiteY34" fmla="*/ 85725 h 762000"/>
              <a:gd name="connsiteX35" fmla="*/ 323850 w 647699"/>
              <a:gd name="connsiteY35" fmla="*/ 19050 h 762000"/>
              <a:gd name="connsiteX36" fmla="*/ 352425 w 647699"/>
              <a:gd name="connsiteY36" fmla="*/ 85725 h 762000"/>
              <a:gd name="connsiteX37" fmla="*/ 352425 w 647699"/>
              <a:gd name="connsiteY37" fmla="*/ 281321 h 762000"/>
              <a:gd name="connsiteX38" fmla="*/ 360474 w 647699"/>
              <a:gd name="connsiteY38" fmla="*/ 287036 h 762000"/>
              <a:gd name="connsiteX39" fmla="*/ 628650 w 647699"/>
              <a:gd name="connsiteY39" fmla="*/ 476583 h 762000"/>
              <a:gd name="connsiteX40" fmla="*/ 628650 w 647699"/>
              <a:gd name="connsiteY40" fmla="*/ 521627 h 762000"/>
              <a:gd name="connsiteX41" fmla="*/ 380000 w 647699"/>
              <a:gd name="connsiteY41" fmla="*/ 397297 h 762000"/>
              <a:gd name="connsiteX42" fmla="*/ 352435 w 647699"/>
              <a:gd name="connsiteY42" fmla="*/ 383515 h 762000"/>
              <a:gd name="connsiteX43" fmla="*/ 352435 w 647699"/>
              <a:gd name="connsiteY43" fmla="*/ 63066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7699" h="762000">
                <a:moveTo>
                  <a:pt x="647700" y="552450"/>
                </a:moveTo>
                <a:lnTo>
                  <a:pt x="647700" y="466725"/>
                </a:lnTo>
                <a:lnTo>
                  <a:pt x="371475" y="271463"/>
                </a:lnTo>
                <a:lnTo>
                  <a:pt x="371475" y="85725"/>
                </a:lnTo>
                <a:cubicBezTo>
                  <a:pt x="371475" y="48578"/>
                  <a:pt x="352425" y="0"/>
                  <a:pt x="323850" y="0"/>
                </a:cubicBezTo>
                <a:cubicBezTo>
                  <a:pt x="296228" y="0"/>
                  <a:pt x="276225" y="48578"/>
                  <a:pt x="276225" y="85725"/>
                </a:cubicBezTo>
                <a:lnTo>
                  <a:pt x="276225" y="271463"/>
                </a:lnTo>
                <a:lnTo>
                  <a:pt x="0" y="466725"/>
                </a:lnTo>
                <a:lnTo>
                  <a:pt x="0" y="552450"/>
                </a:lnTo>
                <a:lnTo>
                  <a:pt x="276225" y="414338"/>
                </a:lnTo>
                <a:lnTo>
                  <a:pt x="276225" y="621983"/>
                </a:lnTo>
                <a:lnTo>
                  <a:pt x="180975" y="704850"/>
                </a:lnTo>
                <a:lnTo>
                  <a:pt x="180975" y="762000"/>
                </a:lnTo>
                <a:lnTo>
                  <a:pt x="323850" y="704850"/>
                </a:lnTo>
                <a:lnTo>
                  <a:pt x="466725" y="762000"/>
                </a:lnTo>
                <a:lnTo>
                  <a:pt x="466725" y="704850"/>
                </a:lnTo>
                <a:lnTo>
                  <a:pt x="371475" y="621983"/>
                </a:lnTo>
                <a:lnTo>
                  <a:pt x="371475" y="414338"/>
                </a:lnTo>
                <a:close/>
                <a:moveTo>
                  <a:pt x="358969" y="636356"/>
                </a:moveTo>
                <a:lnTo>
                  <a:pt x="447675" y="713508"/>
                </a:lnTo>
                <a:lnTo>
                  <a:pt x="447675" y="733844"/>
                </a:lnTo>
                <a:lnTo>
                  <a:pt x="330927" y="687172"/>
                </a:lnTo>
                <a:lnTo>
                  <a:pt x="323850" y="684314"/>
                </a:lnTo>
                <a:lnTo>
                  <a:pt x="316773" y="687172"/>
                </a:lnTo>
                <a:lnTo>
                  <a:pt x="200025" y="733844"/>
                </a:lnTo>
                <a:lnTo>
                  <a:pt x="200025" y="713527"/>
                </a:lnTo>
                <a:lnTo>
                  <a:pt x="288731" y="636375"/>
                </a:lnTo>
                <a:lnTo>
                  <a:pt x="295275" y="630660"/>
                </a:lnTo>
                <a:lnTo>
                  <a:pt x="295275" y="383515"/>
                </a:lnTo>
                <a:lnTo>
                  <a:pt x="267653" y="397297"/>
                </a:lnTo>
                <a:lnTo>
                  <a:pt x="19050" y="521627"/>
                </a:lnTo>
                <a:lnTo>
                  <a:pt x="19050" y="476583"/>
                </a:lnTo>
                <a:lnTo>
                  <a:pt x="287217" y="287036"/>
                </a:lnTo>
                <a:lnTo>
                  <a:pt x="295275" y="281321"/>
                </a:lnTo>
                <a:lnTo>
                  <a:pt x="295275" y="85725"/>
                </a:lnTo>
                <a:cubicBezTo>
                  <a:pt x="295275" y="51997"/>
                  <a:pt x="313373" y="19050"/>
                  <a:pt x="323850" y="19050"/>
                </a:cubicBezTo>
                <a:cubicBezTo>
                  <a:pt x="335794" y="19050"/>
                  <a:pt x="352425" y="52645"/>
                  <a:pt x="352425" y="85725"/>
                </a:cubicBezTo>
                <a:lnTo>
                  <a:pt x="352425" y="281321"/>
                </a:lnTo>
                <a:lnTo>
                  <a:pt x="360474" y="287036"/>
                </a:lnTo>
                <a:lnTo>
                  <a:pt x="628650" y="476583"/>
                </a:lnTo>
                <a:lnTo>
                  <a:pt x="628650" y="521627"/>
                </a:lnTo>
                <a:lnTo>
                  <a:pt x="380000" y="397297"/>
                </a:lnTo>
                <a:lnTo>
                  <a:pt x="352435" y="383515"/>
                </a:lnTo>
                <a:lnTo>
                  <a:pt x="352435" y="63066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/>
          </a:p>
        </p:txBody>
      </p:sp>
      <p:sp>
        <p:nvSpPr>
          <p:cNvPr id="20" name="圖形 4" descr="飛機">
            <a:extLst>
              <a:ext uri="{FF2B5EF4-FFF2-40B4-BE49-F238E27FC236}">
                <a16:creationId xmlns:a16="http://schemas.microsoft.com/office/drawing/2014/main" id="{FC041535-4BD0-469D-A349-266296DE3E51}"/>
              </a:ext>
            </a:extLst>
          </p:cNvPr>
          <p:cNvSpPr/>
          <p:nvPr/>
        </p:nvSpPr>
        <p:spPr>
          <a:xfrm rot="18495058">
            <a:off x="1871577" y="5734259"/>
            <a:ext cx="568210" cy="695648"/>
          </a:xfrm>
          <a:custGeom>
            <a:avLst/>
            <a:gdLst>
              <a:gd name="connsiteX0" fmla="*/ 647700 w 647699"/>
              <a:gd name="connsiteY0" fmla="*/ 552450 h 762000"/>
              <a:gd name="connsiteX1" fmla="*/ 647700 w 647699"/>
              <a:gd name="connsiteY1" fmla="*/ 466725 h 762000"/>
              <a:gd name="connsiteX2" fmla="*/ 371475 w 647699"/>
              <a:gd name="connsiteY2" fmla="*/ 271463 h 762000"/>
              <a:gd name="connsiteX3" fmla="*/ 371475 w 647699"/>
              <a:gd name="connsiteY3" fmla="*/ 85725 h 762000"/>
              <a:gd name="connsiteX4" fmla="*/ 323850 w 647699"/>
              <a:gd name="connsiteY4" fmla="*/ 0 h 762000"/>
              <a:gd name="connsiteX5" fmla="*/ 276225 w 647699"/>
              <a:gd name="connsiteY5" fmla="*/ 85725 h 762000"/>
              <a:gd name="connsiteX6" fmla="*/ 276225 w 647699"/>
              <a:gd name="connsiteY6" fmla="*/ 271463 h 762000"/>
              <a:gd name="connsiteX7" fmla="*/ 0 w 647699"/>
              <a:gd name="connsiteY7" fmla="*/ 466725 h 762000"/>
              <a:gd name="connsiteX8" fmla="*/ 0 w 647699"/>
              <a:gd name="connsiteY8" fmla="*/ 552450 h 762000"/>
              <a:gd name="connsiteX9" fmla="*/ 276225 w 647699"/>
              <a:gd name="connsiteY9" fmla="*/ 414338 h 762000"/>
              <a:gd name="connsiteX10" fmla="*/ 276225 w 647699"/>
              <a:gd name="connsiteY10" fmla="*/ 621983 h 762000"/>
              <a:gd name="connsiteX11" fmla="*/ 180975 w 647699"/>
              <a:gd name="connsiteY11" fmla="*/ 704850 h 762000"/>
              <a:gd name="connsiteX12" fmla="*/ 180975 w 647699"/>
              <a:gd name="connsiteY12" fmla="*/ 762000 h 762000"/>
              <a:gd name="connsiteX13" fmla="*/ 323850 w 647699"/>
              <a:gd name="connsiteY13" fmla="*/ 704850 h 762000"/>
              <a:gd name="connsiteX14" fmla="*/ 466725 w 647699"/>
              <a:gd name="connsiteY14" fmla="*/ 762000 h 762000"/>
              <a:gd name="connsiteX15" fmla="*/ 466725 w 647699"/>
              <a:gd name="connsiteY15" fmla="*/ 704850 h 762000"/>
              <a:gd name="connsiteX16" fmla="*/ 371475 w 647699"/>
              <a:gd name="connsiteY16" fmla="*/ 621983 h 762000"/>
              <a:gd name="connsiteX17" fmla="*/ 371475 w 647699"/>
              <a:gd name="connsiteY17" fmla="*/ 414338 h 762000"/>
              <a:gd name="connsiteX18" fmla="*/ 358969 w 647699"/>
              <a:gd name="connsiteY18" fmla="*/ 636356 h 762000"/>
              <a:gd name="connsiteX19" fmla="*/ 447675 w 647699"/>
              <a:gd name="connsiteY19" fmla="*/ 713508 h 762000"/>
              <a:gd name="connsiteX20" fmla="*/ 447675 w 647699"/>
              <a:gd name="connsiteY20" fmla="*/ 733844 h 762000"/>
              <a:gd name="connsiteX21" fmla="*/ 330927 w 647699"/>
              <a:gd name="connsiteY21" fmla="*/ 687172 h 762000"/>
              <a:gd name="connsiteX22" fmla="*/ 323850 w 647699"/>
              <a:gd name="connsiteY22" fmla="*/ 684314 h 762000"/>
              <a:gd name="connsiteX23" fmla="*/ 316773 w 647699"/>
              <a:gd name="connsiteY23" fmla="*/ 687172 h 762000"/>
              <a:gd name="connsiteX24" fmla="*/ 200025 w 647699"/>
              <a:gd name="connsiteY24" fmla="*/ 733844 h 762000"/>
              <a:gd name="connsiteX25" fmla="*/ 200025 w 647699"/>
              <a:gd name="connsiteY25" fmla="*/ 713527 h 762000"/>
              <a:gd name="connsiteX26" fmla="*/ 288731 w 647699"/>
              <a:gd name="connsiteY26" fmla="*/ 636375 h 762000"/>
              <a:gd name="connsiteX27" fmla="*/ 295275 w 647699"/>
              <a:gd name="connsiteY27" fmla="*/ 630660 h 762000"/>
              <a:gd name="connsiteX28" fmla="*/ 295275 w 647699"/>
              <a:gd name="connsiteY28" fmla="*/ 383515 h 762000"/>
              <a:gd name="connsiteX29" fmla="*/ 267653 w 647699"/>
              <a:gd name="connsiteY29" fmla="*/ 397297 h 762000"/>
              <a:gd name="connsiteX30" fmla="*/ 19050 w 647699"/>
              <a:gd name="connsiteY30" fmla="*/ 521627 h 762000"/>
              <a:gd name="connsiteX31" fmla="*/ 19050 w 647699"/>
              <a:gd name="connsiteY31" fmla="*/ 476583 h 762000"/>
              <a:gd name="connsiteX32" fmla="*/ 287217 w 647699"/>
              <a:gd name="connsiteY32" fmla="*/ 287036 h 762000"/>
              <a:gd name="connsiteX33" fmla="*/ 295275 w 647699"/>
              <a:gd name="connsiteY33" fmla="*/ 281321 h 762000"/>
              <a:gd name="connsiteX34" fmla="*/ 295275 w 647699"/>
              <a:gd name="connsiteY34" fmla="*/ 85725 h 762000"/>
              <a:gd name="connsiteX35" fmla="*/ 323850 w 647699"/>
              <a:gd name="connsiteY35" fmla="*/ 19050 h 762000"/>
              <a:gd name="connsiteX36" fmla="*/ 352425 w 647699"/>
              <a:gd name="connsiteY36" fmla="*/ 85725 h 762000"/>
              <a:gd name="connsiteX37" fmla="*/ 352425 w 647699"/>
              <a:gd name="connsiteY37" fmla="*/ 281321 h 762000"/>
              <a:gd name="connsiteX38" fmla="*/ 360474 w 647699"/>
              <a:gd name="connsiteY38" fmla="*/ 287036 h 762000"/>
              <a:gd name="connsiteX39" fmla="*/ 628650 w 647699"/>
              <a:gd name="connsiteY39" fmla="*/ 476583 h 762000"/>
              <a:gd name="connsiteX40" fmla="*/ 628650 w 647699"/>
              <a:gd name="connsiteY40" fmla="*/ 521627 h 762000"/>
              <a:gd name="connsiteX41" fmla="*/ 380000 w 647699"/>
              <a:gd name="connsiteY41" fmla="*/ 397297 h 762000"/>
              <a:gd name="connsiteX42" fmla="*/ 352435 w 647699"/>
              <a:gd name="connsiteY42" fmla="*/ 383515 h 762000"/>
              <a:gd name="connsiteX43" fmla="*/ 352435 w 647699"/>
              <a:gd name="connsiteY43" fmla="*/ 63066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7699" h="762000">
                <a:moveTo>
                  <a:pt x="647700" y="552450"/>
                </a:moveTo>
                <a:lnTo>
                  <a:pt x="647700" y="466725"/>
                </a:lnTo>
                <a:lnTo>
                  <a:pt x="371475" y="271463"/>
                </a:lnTo>
                <a:lnTo>
                  <a:pt x="371475" y="85725"/>
                </a:lnTo>
                <a:cubicBezTo>
                  <a:pt x="371475" y="48578"/>
                  <a:pt x="352425" y="0"/>
                  <a:pt x="323850" y="0"/>
                </a:cubicBezTo>
                <a:cubicBezTo>
                  <a:pt x="296228" y="0"/>
                  <a:pt x="276225" y="48578"/>
                  <a:pt x="276225" y="85725"/>
                </a:cubicBezTo>
                <a:lnTo>
                  <a:pt x="276225" y="271463"/>
                </a:lnTo>
                <a:lnTo>
                  <a:pt x="0" y="466725"/>
                </a:lnTo>
                <a:lnTo>
                  <a:pt x="0" y="552450"/>
                </a:lnTo>
                <a:lnTo>
                  <a:pt x="276225" y="414338"/>
                </a:lnTo>
                <a:lnTo>
                  <a:pt x="276225" y="621983"/>
                </a:lnTo>
                <a:lnTo>
                  <a:pt x="180975" y="704850"/>
                </a:lnTo>
                <a:lnTo>
                  <a:pt x="180975" y="762000"/>
                </a:lnTo>
                <a:lnTo>
                  <a:pt x="323850" y="704850"/>
                </a:lnTo>
                <a:lnTo>
                  <a:pt x="466725" y="762000"/>
                </a:lnTo>
                <a:lnTo>
                  <a:pt x="466725" y="704850"/>
                </a:lnTo>
                <a:lnTo>
                  <a:pt x="371475" y="621983"/>
                </a:lnTo>
                <a:lnTo>
                  <a:pt x="371475" y="414338"/>
                </a:lnTo>
                <a:close/>
                <a:moveTo>
                  <a:pt x="358969" y="636356"/>
                </a:moveTo>
                <a:lnTo>
                  <a:pt x="447675" y="713508"/>
                </a:lnTo>
                <a:lnTo>
                  <a:pt x="447675" y="733844"/>
                </a:lnTo>
                <a:lnTo>
                  <a:pt x="330927" y="687172"/>
                </a:lnTo>
                <a:lnTo>
                  <a:pt x="323850" y="684314"/>
                </a:lnTo>
                <a:lnTo>
                  <a:pt x="316773" y="687172"/>
                </a:lnTo>
                <a:lnTo>
                  <a:pt x="200025" y="733844"/>
                </a:lnTo>
                <a:lnTo>
                  <a:pt x="200025" y="713527"/>
                </a:lnTo>
                <a:lnTo>
                  <a:pt x="288731" y="636375"/>
                </a:lnTo>
                <a:lnTo>
                  <a:pt x="295275" y="630660"/>
                </a:lnTo>
                <a:lnTo>
                  <a:pt x="295275" y="383515"/>
                </a:lnTo>
                <a:lnTo>
                  <a:pt x="267653" y="397297"/>
                </a:lnTo>
                <a:lnTo>
                  <a:pt x="19050" y="521627"/>
                </a:lnTo>
                <a:lnTo>
                  <a:pt x="19050" y="476583"/>
                </a:lnTo>
                <a:lnTo>
                  <a:pt x="287217" y="287036"/>
                </a:lnTo>
                <a:lnTo>
                  <a:pt x="295275" y="281321"/>
                </a:lnTo>
                <a:lnTo>
                  <a:pt x="295275" y="85725"/>
                </a:lnTo>
                <a:cubicBezTo>
                  <a:pt x="295275" y="51997"/>
                  <a:pt x="313373" y="19050"/>
                  <a:pt x="323850" y="19050"/>
                </a:cubicBezTo>
                <a:cubicBezTo>
                  <a:pt x="335794" y="19050"/>
                  <a:pt x="352425" y="52645"/>
                  <a:pt x="352425" y="85725"/>
                </a:cubicBezTo>
                <a:lnTo>
                  <a:pt x="352425" y="281321"/>
                </a:lnTo>
                <a:lnTo>
                  <a:pt x="360474" y="287036"/>
                </a:lnTo>
                <a:lnTo>
                  <a:pt x="628650" y="476583"/>
                </a:lnTo>
                <a:lnTo>
                  <a:pt x="628650" y="521627"/>
                </a:lnTo>
                <a:lnTo>
                  <a:pt x="380000" y="397297"/>
                </a:lnTo>
                <a:lnTo>
                  <a:pt x="352435" y="383515"/>
                </a:lnTo>
                <a:lnTo>
                  <a:pt x="352435" y="6306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/>
          </a:p>
        </p:txBody>
      </p:sp>
      <p:sp>
        <p:nvSpPr>
          <p:cNvPr id="21" name="圖形 4" descr="飛機">
            <a:extLst>
              <a:ext uri="{FF2B5EF4-FFF2-40B4-BE49-F238E27FC236}">
                <a16:creationId xmlns:a16="http://schemas.microsoft.com/office/drawing/2014/main" id="{FE04DC7E-F459-4CEA-92A6-CFA2AAC29875}"/>
              </a:ext>
            </a:extLst>
          </p:cNvPr>
          <p:cNvSpPr/>
          <p:nvPr/>
        </p:nvSpPr>
        <p:spPr>
          <a:xfrm rot="1231339">
            <a:off x="557063" y="2988063"/>
            <a:ext cx="568210" cy="695648"/>
          </a:xfrm>
          <a:custGeom>
            <a:avLst/>
            <a:gdLst>
              <a:gd name="connsiteX0" fmla="*/ 647700 w 647699"/>
              <a:gd name="connsiteY0" fmla="*/ 552450 h 762000"/>
              <a:gd name="connsiteX1" fmla="*/ 647700 w 647699"/>
              <a:gd name="connsiteY1" fmla="*/ 466725 h 762000"/>
              <a:gd name="connsiteX2" fmla="*/ 371475 w 647699"/>
              <a:gd name="connsiteY2" fmla="*/ 271463 h 762000"/>
              <a:gd name="connsiteX3" fmla="*/ 371475 w 647699"/>
              <a:gd name="connsiteY3" fmla="*/ 85725 h 762000"/>
              <a:gd name="connsiteX4" fmla="*/ 323850 w 647699"/>
              <a:gd name="connsiteY4" fmla="*/ 0 h 762000"/>
              <a:gd name="connsiteX5" fmla="*/ 276225 w 647699"/>
              <a:gd name="connsiteY5" fmla="*/ 85725 h 762000"/>
              <a:gd name="connsiteX6" fmla="*/ 276225 w 647699"/>
              <a:gd name="connsiteY6" fmla="*/ 271463 h 762000"/>
              <a:gd name="connsiteX7" fmla="*/ 0 w 647699"/>
              <a:gd name="connsiteY7" fmla="*/ 466725 h 762000"/>
              <a:gd name="connsiteX8" fmla="*/ 0 w 647699"/>
              <a:gd name="connsiteY8" fmla="*/ 552450 h 762000"/>
              <a:gd name="connsiteX9" fmla="*/ 276225 w 647699"/>
              <a:gd name="connsiteY9" fmla="*/ 414338 h 762000"/>
              <a:gd name="connsiteX10" fmla="*/ 276225 w 647699"/>
              <a:gd name="connsiteY10" fmla="*/ 621983 h 762000"/>
              <a:gd name="connsiteX11" fmla="*/ 180975 w 647699"/>
              <a:gd name="connsiteY11" fmla="*/ 704850 h 762000"/>
              <a:gd name="connsiteX12" fmla="*/ 180975 w 647699"/>
              <a:gd name="connsiteY12" fmla="*/ 762000 h 762000"/>
              <a:gd name="connsiteX13" fmla="*/ 323850 w 647699"/>
              <a:gd name="connsiteY13" fmla="*/ 704850 h 762000"/>
              <a:gd name="connsiteX14" fmla="*/ 466725 w 647699"/>
              <a:gd name="connsiteY14" fmla="*/ 762000 h 762000"/>
              <a:gd name="connsiteX15" fmla="*/ 466725 w 647699"/>
              <a:gd name="connsiteY15" fmla="*/ 704850 h 762000"/>
              <a:gd name="connsiteX16" fmla="*/ 371475 w 647699"/>
              <a:gd name="connsiteY16" fmla="*/ 621983 h 762000"/>
              <a:gd name="connsiteX17" fmla="*/ 371475 w 647699"/>
              <a:gd name="connsiteY17" fmla="*/ 414338 h 762000"/>
              <a:gd name="connsiteX18" fmla="*/ 358969 w 647699"/>
              <a:gd name="connsiteY18" fmla="*/ 636356 h 762000"/>
              <a:gd name="connsiteX19" fmla="*/ 447675 w 647699"/>
              <a:gd name="connsiteY19" fmla="*/ 713508 h 762000"/>
              <a:gd name="connsiteX20" fmla="*/ 447675 w 647699"/>
              <a:gd name="connsiteY20" fmla="*/ 733844 h 762000"/>
              <a:gd name="connsiteX21" fmla="*/ 330927 w 647699"/>
              <a:gd name="connsiteY21" fmla="*/ 687172 h 762000"/>
              <a:gd name="connsiteX22" fmla="*/ 323850 w 647699"/>
              <a:gd name="connsiteY22" fmla="*/ 684314 h 762000"/>
              <a:gd name="connsiteX23" fmla="*/ 316773 w 647699"/>
              <a:gd name="connsiteY23" fmla="*/ 687172 h 762000"/>
              <a:gd name="connsiteX24" fmla="*/ 200025 w 647699"/>
              <a:gd name="connsiteY24" fmla="*/ 733844 h 762000"/>
              <a:gd name="connsiteX25" fmla="*/ 200025 w 647699"/>
              <a:gd name="connsiteY25" fmla="*/ 713527 h 762000"/>
              <a:gd name="connsiteX26" fmla="*/ 288731 w 647699"/>
              <a:gd name="connsiteY26" fmla="*/ 636375 h 762000"/>
              <a:gd name="connsiteX27" fmla="*/ 295275 w 647699"/>
              <a:gd name="connsiteY27" fmla="*/ 630660 h 762000"/>
              <a:gd name="connsiteX28" fmla="*/ 295275 w 647699"/>
              <a:gd name="connsiteY28" fmla="*/ 383515 h 762000"/>
              <a:gd name="connsiteX29" fmla="*/ 267653 w 647699"/>
              <a:gd name="connsiteY29" fmla="*/ 397297 h 762000"/>
              <a:gd name="connsiteX30" fmla="*/ 19050 w 647699"/>
              <a:gd name="connsiteY30" fmla="*/ 521627 h 762000"/>
              <a:gd name="connsiteX31" fmla="*/ 19050 w 647699"/>
              <a:gd name="connsiteY31" fmla="*/ 476583 h 762000"/>
              <a:gd name="connsiteX32" fmla="*/ 287217 w 647699"/>
              <a:gd name="connsiteY32" fmla="*/ 287036 h 762000"/>
              <a:gd name="connsiteX33" fmla="*/ 295275 w 647699"/>
              <a:gd name="connsiteY33" fmla="*/ 281321 h 762000"/>
              <a:gd name="connsiteX34" fmla="*/ 295275 w 647699"/>
              <a:gd name="connsiteY34" fmla="*/ 85725 h 762000"/>
              <a:gd name="connsiteX35" fmla="*/ 323850 w 647699"/>
              <a:gd name="connsiteY35" fmla="*/ 19050 h 762000"/>
              <a:gd name="connsiteX36" fmla="*/ 352425 w 647699"/>
              <a:gd name="connsiteY36" fmla="*/ 85725 h 762000"/>
              <a:gd name="connsiteX37" fmla="*/ 352425 w 647699"/>
              <a:gd name="connsiteY37" fmla="*/ 281321 h 762000"/>
              <a:gd name="connsiteX38" fmla="*/ 360474 w 647699"/>
              <a:gd name="connsiteY38" fmla="*/ 287036 h 762000"/>
              <a:gd name="connsiteX39" fmla="*/ 628650 w 647699"/>
              <a:gd name="connsiteY39" fmla="*/ 476583 h 762000"/>
              <a:gd name="connsiteX40" fmla="*/ 628650 w 647699"/>
              <a:gd name="connsiteY40" fmla="*/ 521627 h 762000"/>
              <a:gd name="connsiteX41" fmla="*/ 380000 w 647699"/>
              <a:gd name="connsiteY41" fmla="*/ 397297 h 762000"/>
              <a:gd name="connsiteX42" fmla="*/ 352435 w 647699"/>
              <a:gd name="connsiteY42" fmla="*/ 383515 h 762000"/>
              <a:gd name="connsiteX43" fmla="*/ 352435 w 647699"/>
              <a:gd name="connsiteY43" fmla="*/ 63066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7699" h="762000">
                <a:moveTo>
                  <a:pt x="647700" y="552450"/>
                </a:moveTo>
                <a:lnTo>
                  <a:pt x="647700" y="466725"/>
                </a:lnTo>
                <a:lnTo>
                  <a:pt x="371475" y="271463"/>
                </a:lnTo>
                <a:lnTo>
                  <a:pt x="371475" y="85725"/>
                </a:lnTo>
                <a:cubicBezTo>
                  <a:pt x="371475" y="48578"/>
                  <a:pt x="352425" y="0"/>
                  <a:pt x="323850" y="0"/>
                </a:cubicBezTo>
                <a:cubicBezTo>
                  <a:pt x="296228" y="0"/>
                  <a:pt x="276225" y="48578"/>
                  <a:pt x="276225" y="85725"/>
                </a:cubicBezTo>
                <a:lnTo>
                  <a:pt x="276225" y="271463"/>
                </a:lnTo>
                <a:lnTo>
                  <a:pt x="0" y="466725"/>
                </a:lnTo>
                <a:lnTo>
                  <a:pt x="0" y="552450"/>
                </a:lnTo>
                <a:lnTo>
                  <a:pt x="276225" y="414338"/>
                </a:lnTo>
                <a:lnTo>
                  <a:pt x="276225" y="621983"/>
                </a:lnTo>
                <a:lnTo>
                  <a:pt x="180975" y="704850"/>
                </a:lnTo>
                <a:lnTo>
                  <a:pt x="180975" y="762000"/>
                </a:lnTo>
                <a:lnTo>
                  <a:pt x="323850" y="704850"/>
                </a:lnTo>
                <a:lnTo>
                  <a:pt x="466725" y="762000"/>
                </a:lnTo>
                <a:lnTo>
                  <a:pt x="466725" y="704850"/>
                </a:lnTo>
                <a:lnTo>
                  <a:pt x="371475" y="621983"/>
                </a:lnTo>
                <a:lnTo>
                  <a:pt x="371475" y="414338"/>
                </a:lnTo>
                <a:close/>
                <a:moveTo>
                  <a:pt x="358969" y="636356"/>
                </a:moveTo>
                <a:lnTo>
                  <a:pt x="447675" y="713508"/>
                </a:lnTo>
                <a:lnTo>
                  <a:pt x="447675" y="733844"/>
                </a:lnTo>
                <a:lnTo>
                  <a:pt x="330927" y="687172"/>
                </a:lnTo>
                <a:lnTo>
                  <a:pt x="323850" y="684314"/>
                </a:lnTo>
                <a:lnTo>
                  <a:pt x="316773" y="687172"/>
                </a:lnTo>
                <a:lnTo>
                  <a:pt x="200025" y="733844"/>
                </a:lnTo>
                <a:lnTo>
                  <a:pt x="200025" y="713527"/>
                </a:lnTo>
                <a:lnTo>
                  <a:pt x="288731" y="636375"/>
                </a:lnTo>
                <a:lnTo>
                  <a:pt x="295275" y="630660"/>
                </a:lnTo>
                <a:lnTo>
                  <a:pt x="295275" y="383515"/>
                </a:lnTo>
                <a:lnTo>
                  <a:pt x="267653" y="397297"/>
                </a:lnTo>
                <a:lnTo>
                  <a:pt x="19050" y="521627"/>
                </a:lnTo>
                <a:lnTo>
                  <a:pt x="19050" y="476583"/>
                </a:lnTo>
                <a:lnTo>
                  <a:pt x="287217" y="287036"/>
                </a:lnTo>
                <a:lnTo>
                  <a:pt x="295275" y="281321"/>
                </a:lnTo>
                <a:lnTo>
                  <a:pt x="295275" y="85725"/>
                </a:lnTo>
                <a:cubicBezTo>
                  <a:pt x="295275" y="51997"/>
                  <a:pt x="313373" y="19050"/>
                  <a:pt x="323850" y="19050"/>
                </a:cubicBezTo>
                <a:cubicBezTo>
                  <a:pt x="335794" y="19050"/>
                  <a:pt x="352425" y="52645"/>
                  <a:pt x="352425" y="85725"/>
                </a:cubicBezTo>
                <a:lnTo>
                  <a:pt x="352425" y="281321"/>
                </a:lnTo>
                <a:lnTo>
                  <a:pt x="360474" y="287036"/>
                </a:lnTo>
                <a:lnTo>
                  <a:pt x="628650" y="476583"/>
                </a:lnTo>
                <a:lnTo>
                  <a:pt x="628650" y="521627"/>
                </a:lnTo>
                <a:lnTo>
                  <a:pt x="380000" y="397297"/>
                </a:lnTo>
                <a:lnTo>
                  <a:pt x="352435" y="383515"/>
                </a:lnTo>
                <a:lnTo>
                  <a:pt x="352435" y="63066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66D6400-59A0-4EE9-AEAC-A697DAD4F5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8" y="6303362"/>
            <a:ext cx="2216703" cy="513866"/>
          </a:xfrm>
          <a:prstGeom prst="rect">
            <a:avLst/>
          </a:prstGeom>
        </p:spPr>
      </p:pic>
      <p:pic>
        <p:nvPicPr>
          <p:cNvPr id="5" name="圖片 4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77F636DB-4A68-4B90-9A80-5CF84DCFD4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367617" y="5155905"/>
            <a:ext cx="1824081" cy="170202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FABA683-AEB3-45E7-9385-08755438CA67}"/>
              </a:ext>
            </a:extLst>
          </p:cNvPr>
          <p:cNvSpPr txBox="1"/>
          <p:nvPr/>
        </p:nvSpPr>
        <p:spPr>
          <a:xfrm>
            <a:off x="-18230" y="-35901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</p:spTree>
    <p:extLst>
      <p:ext uri="{BB962C8B-B14F-4D97-AF65-F5344CB8AC3E}">
        <p14:creationId xmlns:p14="http://schemas.microsoft.com/office/powerpoint/2010/main" val="331284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851" y="936589"/>
            <a:ext cx="7230760" cy="769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學校薦送學生出國計畫項目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1271499" y="2213957"/>
            <a:ext cx="10002311" cy="295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短期研修學分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含交換生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78" indent="-457178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赴國外專業實習。</a:t>
            </a:r>
          </a:p>
          <a:p>
            <a:pPr marL="457178" indent="-457178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赴國外修習專業佛典語言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梵文、藏文及巴利文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78" indent="-457178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赴國外參加國際學術研討會或國際研習課程。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D2B7377-FCA0-4B7C-967A-CA09D5675B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" y="6301059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A3FED84-0CF9-4100-BE55-5EAB7C764A72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10997468-5959-470C-8EF1-19965C940C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214026" y="4885652"/>
            <a:ext cx="2013995" cy="18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0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880" y="566151"/>
            <a:ext cx="7230760" cy="769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歷年出國研修國別及人數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0D2B7377-FCA0-4B7C-967A-CA09D5675B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" y="6301059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A3FED84-0CF9-4100-BE55-5EAB7C764A72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10997468-5959-470C-8EF1-19965C940C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214026" y="4885652"/>
            <a:ext cx="2013995" cy="1879227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59309"/>
              </p:ext>
            </p:extLst>
          </p:nvPr>
        </p:nvGraphicFramePr>
        <p:xfrm>
          <a:off x="1464495" y="1518828"/>
          <a:ext cx="8749531" cy="4306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3289">
                  <a:extLst>
                    <a:ext uri="{9D8B030D-6E8A-4147-A177-3AD203B41FA5}">
                      <a16:colId xmlns:a16="http://schemas.microsoft.com/office/drawing/2014/main" val="756143217"/>
                    </a:ext>
                  </a:extLst>
                </a:gridCol>
                <a:gridCol w="1834462">
                  <a:extLst>
                    <a:ext uri="{9D8B030D-6E8A-4147-A177-3AD203B41FA5}">
                      <a16:colId xmlns:a16="http://schemas.microsoft.com/office/drawing/2014/main" val="3155451205"/>
                    </a:ext>
                  </a:extLst>
                </a:gridCol>
                <a:gridCol w="1622565">
                  <a:extLst>
                    <a:ext uri="{9D8B030D-6E8A-4147-A177-3AD203B41FA5}">
                      <a16:colId xmlns:a16="http://schemas.microsoft.com/office/drawing/2014/main" val="2044308111"/>
                    </a:ext>
                  </a:extLst>
                </a:gridCol>
                <a:gridCol w="2401029">
                  <a:extLst>
                    <a:ext uri="{9D8B030D-6E8A-4147-A177-3AD203B41FA5}">
                      <a16:colId xmlns:a16="http://schemas.microsoft.com/office/drawing/2014/main" val="1521466486"/>
                    </a:ext>
                  </a:extLst>
                </a:gridCol>
                <a:gridCol w="1408186">
                  <a:extLst>
                    <a:ext uri="{9D8B030D-6E8A-4147-A177-3AD203B41FA5}">
                      <a16:colId xmlns:a16="http://schemas.microsoft.com/office/drawing/2014/main" val="4038317494"/>
                    </a:ext>
                  </a:extLst>
                </a:gridCol>
              </a:tblGrid>
              <a:tr h="59455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法鼓文理學院</a:t>
                      </a:r>
                      <a:r>
                        <a:rPr lang="en-US" altLang="zh-TW" sz="2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108-112</a:t>
                      </a:r>
                      <a:r>
                        <a:rPr lang="zh-TW" altLang="en-US" sz="2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選送學生出國統計表</a:t>
                      </a:r>
                      <a:endParaRPr lang="zh-TW" altLang="en-US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94386"/>
                  </a:ext>
                </a:extLst>
              </a:tr>
              <a:tr h="7156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學年度</a:t>
                      </a:r>
                      <a:endParaRPr lang="zh-TW" altLang="en-US" sz="2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研修學分</a:t>
                      </a:r>
                      <a:endParaRPr lang="zh-TW" altLang="en-US" sz="2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海外實習</a:t>
                      </a:r>
                      <a:endParaRPr lang="zh-TW" altLang="en-US" sz="2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學習專業</a:t>
                      </a:r>
                      <a:br>
                        <a:rPr lang="zh-TW" alt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</a:br>
                      <a:r>
                        <a:rPr lang="zh-TW" alt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佛典語言</a:t>
                      </a:r>
                      <a:endParaRPr lang="zh-TW" alt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小計</a:t>
                      </a:r>
                      <a:endParaRPr lang="zh-TW" altLang="en-US" sz="2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26445"/>
                  </a:ext>
                </a:extLst>
              </a:tr>
              <a:tr h="4355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108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altLang="zh-TW" sz="2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12606092"/>
                  </a:ext>
                </a:extLst>
              </a:tr>
              <a:tr h="4786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109</a:t>
                      </a:r>
                      <a:endParaRPr lang="en-US" altLang="zh-TW" sz="2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31600187"/>
                  </a:ext>
                </a:extLst>
              </a:tr>
              <a:tr h="5249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2804451"/>
                  </a:ext>
                </a:extLst>
              </a:tr>
              <a:tr h="5283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111</a:t>
                      </a: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5856970"/>
                  </a:ext>
                </a:extLst>
              </a:tr>
              <a:tr h="5283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112</a:t>
                      </a: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61552358"/>
                  </a:ext>
                </a:extLst>
              </a:tr>
              <a:tr h="5003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小計</a:t>
                      </a:r>
                      <a:endParaRPr lang="zh-TW" altLang="en-US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altLang="zh-TW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altLang="zh-TW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  <a:endParaRPr lang="en-US" altLang="zh-TW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5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1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479" y="540911"/>
            <a:ext cx="3103904" cy="769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 請 資 格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547375" y="1567615"/>
            <a:ext cx="11125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研修結束時，須在本校規定學制修習期限內且非當學期畢業之在校學生。</a:t>
            </a:r>
          </a:p>
          <a:p>
            <a:pPr marL="457178" indent="-457178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非中華民國國籍學生不得參加甄選至其原屬國家境內之學校。</a:t>
            </a:r>
          </a:p>
          <a:p>
            <a:pPr marL="457178" indent="-457178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僑生不得參加甄選至其原僑居地之學校。</a:t>
            </a:r>
          </a:p>
          <a:p>
            <a:pPr marL="457178" indent="-457178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學業成績優秀，操行成績達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86 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分以上為原則。</a:t>
            </a:r>
          </a:p>
          <a:p>
            <a:pPr marL="457178" indent="-457178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外國語言能力須符合修讀學校之要求。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EC5DCEF-AB04-44F1-8163-D79831EB8B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30" y="6273506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76EC243-341A-4473-8AE4-F697031ED4E6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645E74E7-B35C-4B68-AAA2-6F9CED0338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245275" y="4962928"/>
            <a:ext cx="2041536" cy="18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44" y="347405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申請時程及方式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533247" y="915739"/>
            <a:ext cx="11125200" cy="5965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>
              <a:lnSpc>
                <a:spcPts val="5000"/>
              </a:lnSpc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短期研修學分：</a:t>
            </a:r>
          </a:p>
          <a:p>
            <a:pPr marL="447675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每年約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10-11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月公告簡章，由學生提出申請。</a:t>
            </a:r>
            <a:b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截止日期：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2024. 01.19</a:t>
            </a:r>
            <a:endParaRPr lang="zh-TW" altLang="en-US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78" indent="-457178">
              <a:lnSpc>
                <a:spcPts val="5000"/>
              </a:lnSpc>
              <a:spcBef>
                <a:spcPts val="600"/>
              </a:spcBef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及修習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專業佛典語言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447675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截止日期：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2024. 01.31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，由本校專任教師提出申請，依簡章公告日期。</a:t>
            </a:r>
          </a:p>
          <a:p>
            <a:pPr marL="457200" indent="-457200">
              <a:lnSpc>
                <a:spcPts val="5000"/>
              </a:lnSpc>
              <a:spcBef>
                <a:spcPts val="1200"/>
              </a:spcBef>
              <a:buFont typeface="Wingdings" panose="05000000000000000000" pitchFamily="2" charset="2"/>
              <a:buChar char="p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承辦窗口：</a:t>
            </a:r>
          </a:p>
          <a:p>
            <a:pPr marL="447675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國際事務組 呂幼如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5304</a:t>
            </a:r>
          </a:p>
          <a:p>
            <a:pPr marL="447675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 綜合大樓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 教研處辦公室</a:t>
            </a:r>
          </a:p>
          <a:p>
            <a:pPr>
              <a:lnSpc>
                <a:spcPts val="5000"/>
              </a:lnSpc>
            </a:pP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833552-E208-4730-AD39-A69A91303C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3" y="6238088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D5122E4-DE05-46DE-AEA3-A47AD5353E2D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15963D8F-DA76-4F5C-9A76-167CFD0B8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120427" y="5028037"/>
            <a:ext cx="2116038" cy="18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3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44" y="347405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申請時程及方式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1447647" y="1119553"/>
            <a:ext cx="11125200" cy="588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5000"/>
              </a:lnSpc>
              <a:buClr>
                <a:schemeClr val="accent1">
                  <a:lumMod val="50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赴國外參加國際學術研討會或研習課程：</a:t>
            </a:r>
          </a:p>
          <a:p>
            <a:pPr marL="447675">
              <a:lnSpc>
                <a:spcPts val="5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申請人於會議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或研習課程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六週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前，提出申請。</a:t>
            </a:r>
          </a:p>
          <a:p>
            <a:pPr marL="904875" indent="-457200">
              <a:lnSpc>
                <a:spcPts val="5000"/>
              </a:lnSpc>
              <a:spcBef>
                <a:spcPts val="1200"/>
              </a:spcBef>
              <a:buFont typeface="Wingdings" panose="05000000000000000000" pitchFamily="2" charset="2"/>
              <a:buChar char="p"/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承辦窗口：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1438" indent="-447675" defTabSz="1341438">
              <a:lnSpc>
                <a:spcPts val="4000"/>
              </a:lnSpc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國際學術會議：</a:t>
            </a:r>
            <a:b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研究發展組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郭晁榮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5312</a:t>
            </a:r>
            <a:b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綜合大樓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樓教研處辦公室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1438" indent="-447675" defTabSz="1341438">
              <a:lnSpc>
                <a:spcPts val="4000"/>
              </a:lnSpc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國際型研修課程：</a:t>
            </a:r>
          </a:p>
          <a:p>
            <a:pPr marL="1341438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國際事務組：呂幼如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5304</a:t>
            </a:r>
          </a:p>
          <a:p>
            <a:pPr marL="1341438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辦公室：綜合大樓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樓教研處辦公室</a:t>
            </a:r>
          </a:p>
          <a:p>
            <a:pPr>
              <a:lnSpc>
                <a:spcPts val="5000"/>
              </a:lnSpc>
            </a:pP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0E3B58-E3CC-4866-9E7E-E4894B83B7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" y="6344058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A2578E4-9D19-45DC-BB53-FAB1B43A4530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113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年度學生出國短期研修申請作業說明會</a:t>
            </a: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0F344397-9C77-4E3C-9480-049A298D52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091056" y="4973319"/>
            <a:ext cx="2108855" cy="18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8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圖庫</Template>
  <TotalTime>1928</TotalTime>
  <Words>2302</Words>
  <Application>Microsoft Office PowerPoint</Application>
  <PresentationFormat>寬螢幕</PresentationFormat>
  <Paragraphs>344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6" baseType="lpstr">
      <vt:lpstr>王漢宗中行書繁</vt:lpstr>
      <vt:lpstr>華康粗圓體</vt:lpstr>
      <vt:lpstr>華康粗圓體(P)</vt:lpstr>
      <vt:lpstr>華康新特明體(P)</vt:lpstr>
      <vt:lpstr>微軟正黑體</vt:lpstr>
      <vt:lpstr>Arial</vt:lpstr>
      <vt:lpstr>Calibri</vt:lpstr>
      <vt:lpstr>Calibri Light</vt:lpstr>
      <vt:lpstr>Calisto MT</vt:lpstr>
      <vt:lpstr>Webdings</vt:lpstr>
      <vt:lpstr>Wingdings</vt:lpstr>
      <vt:lpstr>Office 佈景主題</vt:lpstr>
      <vt:lpstr>113年度學生出國短期研修 申請作業說明會(實體及線上)</vt:lpstr>
      <vt:lpstr>流  程</vt:lpstr>
      <vt:lpstr>成果分享流程</vt:lpstr>
      <vt:lpstr>為什麼要出國研修??</vt:lpstr>
      <vt:lpstr>學校薦送學生出國計畫項目</vt:lpstr>
      <vt:lpstr>歷年出國研修國別及人數</vt:lpstr>
      <vt:lpstr>申 請 資 格</vt:lpstr>
      <vt:lpstr>申請時程及方式</vt:lpstr>
      <vt:lpstr>申請時程及方式</vt:lpstr>
      <vt:lpstr>獎補助額度</vt:lpstr>
      <vt:lpstr>獎補助額度</vt:lpstr>
      <vt:lpstr>獎補助額度</vt:lpstr>
      <vt:lpstr>獎補助額度</vt:lpstr>
      <vt:lpstr>獎補助額度</vt:lpstr>
      <vt:lpstr>注意事項</vt:lpstr>
      <vt:lpstr>113年交換生申請作業 (短期出國修讀學分)</vt:lpstr>
      <vt:lpstr>申請日期及繳交資料</vt:lpstr>
      <vt:lpstr>語言能力規定</vt:lpstr>
      <vt:lpstr>113年度交換學校參考名冊</vt:lpstr>
      <vt:lpstr>113年度交換學校參考名冊</vt:lpstr>
      <vt:lpstr>113年度交換學校參考名冊</vt:lpstr>
      <vt:lpstr>113年度交換學校參考名冊</vt:lpstr>
      <vt:lpstr>審查方式</vt:lpstr>
      <vt:lpstr>感 謝 聆 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108年度 學生短期出國研修成果分享會 暨 110年度學生出國短期研修 申請作業說明</dc:title>
  <dc:creator>幼如 呂</dc:creator>
  <cp:lastModifiedBy>幼如 呂</cp:lastModifiedBy>
  <cp:revision>92</cp:revision>
  <dcterms:created xsi:type="dcterms:W3CDTF">2020-10-16T08:24:22Z</dcterms:created>
  <dcterms:modified xsi:type="dcterms:W3CDTF">2023-10-24T13:16:41Z</dcterms:modified>
</cp:coreProperties>
</file>